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304" r:id="rId3"/>
    <p:sldId id="270" r:id="rId4"/>
    <p:sldId id="284" r:id="rId6"/>
    <p:sldId id="267" r:id="rId7"/>
    <p:sldId id="286" r:id="rId8"/>
    <p:sldId id="277" r:id="rId9"/>
    <p:sldId id="275" r:id="rId10"/>
    <p:sldId id="274" r:id="rId11"/>
    <p:sldId id="268" r:id="rId12"/>
    <p:sldId id="287" r:id="rId13"/>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E6B53"/>
    <a:srgbClr val="B3896B"/>
    <a:srgbClr val="F0CEB7"/>
    <a:srgbClr val="2C251A"/>
    <a:srgbClr val="19140F"/>
    <a:srgbClr val="736C6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38" autoAdjust="0"/>
    <p:restoredTop sz="94660"/>
  </p:normalViewPr>
  <p:slideViewPr>
    <p:cSldViewPr snapToGrid="0">
      <p:cViewPr varScale="1">
        <p:scale>
          <a:sx n="61" d="100"/>
          <a:sy n="61" d="100"/>
        </p:scale>
        <p:origin x="96" y="10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gs" Target="tags/tag54.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png>
</file>

<file path=ppt/media/image13.png>
</file>

<file path=ppt/media/image14.png>
</file>

<file path=ppt/media/image15.png>
</file>

<file path=ppt/media/image16.jpeg>
</file>

<file path=ppt/media/image2.png>
</file>

<file path=ppt/media/image3.jpe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100116-597D-4DB0-899A-F8B2293C251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DED32B-9BC8-4668-91A8-E638C6F58DC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FDED32B-9BC8-4668-91A8-E638C6F58DC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FDED32B-9BC8-4668-91A8-E638C6F58DC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FDED32B-9BC8-4668-91A8-E638C6F58DC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FDED32B-9BC8-4668-91A8-E638C6F58DC7}"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FDED32B-9BC8-4668-91A8-E638C6F58DC7}"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FDED32B-9BC8-4668-91A8-E638C6F58DC7}"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FDED32B-9BC8-4668-91A8-E638C6F58DC7}"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FDED32B-9BC8-4668-91A8-E638C6F58DC7}"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FDED32B-9BC8-4668-91A8-E638C6F58DC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0" y="0"/>
            <a:ext cx="12192000" cy="6858000"/>
          </a:xfrm>
        </p:spPr>
        <p:txBody>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0" y="0"/>
            <a:ext cx="2129577" cy="6858000"/>
          </a:xfrm>
        </p:spPr>
        <p:txBody>
          <a:bodyPr/>
          <a:lstStyle/>
          <a:p>
            <a:endParaRPr lang="zh-CN" altLang="en-US" dirty="0"/>
          </a:p>
        </p:txBody>
      </p:sp>
      <p:sp>
        <p:nvSpPr>
          <p:cNvPr id="4" name="图片占位符 6"/>
          <p:cNvSpPr>
            <a:spLocks noGrp="1"/>
          </p:cNvSpPr>
          <p:nvPr>
            <p:ph type="pic" sz="quarter" idx="11"/>
          </p:nvPr>
        </p:nvSpPr>
        <p:spPr>
          <a:xfrm flipH="1">
            <a:off x="10062423" y="0"/>
            <a:ext cx="2129577" cy="6858000"/>
          </a:xfrm>
        </p:spPr>
        <p:txBody>
          <a:bodyPr/>
          <a:lstStyle/>
          <a:p>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11" name="图片占位符 8"/>
          <p:cNvSpPr>
            <a:spLocks noGrp="1"/>
          </p:cNvSpPr>
          <p:nvPr>
            <p:ph type="pic" sz="quarter" idx="10"/>
          </p:nvPr>
        </p:nvSpPr>
        <p:spPr>
          <a:xfrm>
            <a:off x="964837" y="882650"/>
            <a:ext cx="1981563" cy="3937000"/>
          </a:xfrm>
        </p:spPr>
        <p:txBody>
          <a:bodyPr/>
          <a:lstStyle/>
          <a:p>
            <a:endParaRPr lang="zh-CN" altLang="en-US"/>
          </a:p>
        </p:txBody>
      </p:sp>
      <p:sp>
        <p:nvSpPr>
          <p:cNvPr id="12" name="图片占位符 8"/>
          <p:cNvSpPr>
            <a:spLocks noGrp="1"/>
          </p:cNvSpPr>
          <p:nvPr>
            <p:ph type="pic" sz="quarter" idx="11"/>
          </p:nvPr>
        </p:nvSpPr>
        <p:spPr>
          <a:xfrm>
            <a:off x="3384444" y="2266950"/>
            <a:ext cx="1612516" cy="3181509"/>
          </a:xfr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1440500" y="800100"/>
            <a:ext cx="2793363" cy="5549900"/>
          </a:xfrm>
        </p:spPr>
        <p:txBody>
          <a:bodyPr/>
          <a:lstStyle/>
          <a:p>
            <a:endParaRPr lang="zh-CN" altLang="en-US" dirty="0"/>
          </a:p>
        </p:txBody>
      </p:sp>
      <p:sp>
        <p:nvSpPr>
          <p:cNvPr id="11" name="图片占位符 10"/>
          <p:cNvSpPr>
            <a:spLocks noGrp="1"/>
          </p:cNvSpPr>
          <p:nvPr>
            <p:ph type="pic" sz="quarter" idx="11"/>
          </p:nvPr>
        </p:nvSpPr>
        <p:spPr>
          <a:xfrm>
            <a:off x="4649788" y="1955800"/>
            <a:ext cx="1833562" cy="3644900"/>
          </a:xfrm>
        </p:spPr>
        <p:txBody>
          <a:bodyP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1768021" y="3092594"/>
            <a:ext cx="1495425" cy="842820"/>
          </a:xfrm>
        </p:spPr>
        <p:txBody>
          <a:bodyPr/>
          <a:lstStyle/>
          <a:p>
            <a:endParaRPr lang="zh-CN" altLang="en-US"/>
          </a:p>
        </p:txBody>
      </p:sp>
      <p:sp>
        <p:nvSpPr>
          <p:cNvPr id="16" name="图片占位符 14"/>
          <p:cNvSpPr>
            <a:spLocks noGrp="1"/>
          </p:cNvSpPr>
          <p:nvPr>
            <p:ph type="pic" sz="quarter" idx="11"/>
          </p:nvPr>
        </p:nvSpPr>
        <p:spPr>
          <a:xfrm>
            <a:off x="4058008" y="3092594"/>
            <a:ext cx="1495425" cy="842820"/>
          </a:xfrm>
        </p:spPr>
        <p:txBody>
          <a:bodyPr/>
          <a:lstStyle/>
          <a:p>
            <a:endParaRPr lang="zh-CN" altLang="en-US"/>
          </a:p>
        </p:txBody>
      </p:sp>
      <p:sp>
        <p:nvSpPr>
          <p:cNvPr id="17" name="图片占位符 14"/>
          <p:cNvSpPr>
            <a:spLocks noGrp="1"/>
          </p:cNvSpPr>
          <p:nvPr>
            <p:ph type="pic" sz="quarter" idx="12"/>
          </p:nvPr>
        </p:nvSpPr>
        <p:spPr>
          <a:xfrm>
            <a:off x="6347995" y="3092594"/>
            <a:ext cx="1495425" cy="842820"/>
          </a:xfrm>
        </p:spPr>
        <p:txBody>
          <a:bodyPr/>
          <a:lstStyle/>
          <a:p>
            <a:endParaRPr lang="zh-CN" altLang="en-US"/>
          </a:p>
        </p:txBody>
      </p:sp>
      <p:sp>
        <p:nvSpPr>
          <p:cNvPr id="18" name="图片占位符 14"/>
          <p:cNvSpPr>
            <a:spLocks noGrp="1"/>
          </p:cNvSpPr>
          <p:nvPr>
            <p:ph type="pic" sz="quarter" idx="13"/>
          </p:nvPr>
        </p:nvSpPr>
        <p:spPr>
          <a:xfrm>
            <a:off x="8637982" y="3092594"/>
            <a:ext cx="1495425" cy="842820"/>
          </a:xfrm>
        </p:spPr>
        <p:txBody>
          <a:bodyPr/>
          <a:lstStyle/>
          <a:p>
            <a:endParaRPr lang="zh-CN" altLang="en-US"/>
          </a:p>
        </p:txBody>
      </p:sp>
      <p:sp>
        <p:nvSpPr>
          <p:cNvPr id="19" name="图片占位符 14"/>
          <p:cNvSpPr>
            <a:spLocks noGrp="1"/>
          </p:cNvSpPr>
          <p:nvPr>
            <p:ph type="pic" sz="quarter" idx="14"/>
          </p:nvPr>
        </p:nvSpPr>
        <p:spPr>
          <a:xfrm>
            <a:off x="1768021" y="4569005"/>
            <a:ext cx="1495425" cy="842820"/>
          </a:xfrm>
        </p:spPr>
        <p:txBody>
          <a:bodyPr/>
          <a:lstStyle/>
          <a:p>
            <a:endParaRPr lang="zh-CN" altLang="en-US"/>
          </a:p>
        </p:txBody>
      </p:sp>
      <p:sp>
        <p:nvSpPr>
          <p:cNvPr id="20" name="图片占位符 14"/>
          <p:cNvSpPr>
            <a:spLocks noGrp="1"/>
          </p:cNvSpPr>
          <p:nvPr>
            <p:ph type="pic" sz="quarter" idx="15"/>
          </p:nvPr>
        </p:nvSpPr>
        <p:spPr>
          <a:xfrm>
            <a:off x="4058008" y="4569005"/>
            <a:ext cx="1495425" cy="842820"/>
          </a:xfrm>
        </p:spPr>
        <p:txBody>
          <a:bodyPr/>
          <a:lstStyle/>
          <a:p>
            <a:endParaRPr lang="zh-CN" altLang="en-US"/>
          </a:p>
        </p:txBody>
      </p:sp>
      <p:sp>
        <p:nvSpPr>
          <p:cNvPr id="21" name="图片占位符 14"/>
          <p:cNvSpPr>
            <a:spLocks noGrp="1"/>
          </p:cNvSpPr>
          <p:nvPr>
            <p:ph type="pic" sz="quarter" idx="16"/>
          </p:nvPr>
        </p:nvSpPr>
        <p:spPr>
          <a:xfrm>
            <a:off x="6347995" y="4569005"/>
            <a:ext cx="1495425" cy="842820"/>
          </a:xfrm>
        </p:spPr>
        <p:txBody>
          <a:bodyPr/>
          <a:lstStyle/>
          <a:p>
            <a:endParaRPr lang="zh-CN" altLang="en-US"/>
          </a:p>
        </p:txBody>
      </p:sp>
      <p:sp>
        <p:nvSpPr>
          <p:cNvPr id="22" name="图片占位符 14"/>
          <p:cNvSpPr>
            <a:spLocks noGrp="1"/>
          </p:cNvSpPr>
          <p:nvPr>
            <p:ph type="pic" sz="quarter" idx="17"/>
          </p:nvPr>
        </p:nvSpPr>
        <p:spPr>
          <a:xfrm>
            <a:off x="8637982" y="4569005"/>
            <a:ext cx="1495425" cy="842820"/>
          </a:xfrm>
        </p:spPr>
        <p:txBody>
          <a:bodyPr/>
          <a:lstStyle/>
          <a:p>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DF5861-2BBB-4E86-8547-9713869F783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EEA9CF-8997-4478-8683-07A507EE910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0" Type="http://schemas.openxmlformats.org/officeDocument/2006/relationships/notesSlide" Target="../notesSlides/notesSlide9.xml"/><Relationship Id="rId2" Type="http://schemas.openxmlformats.org/officeDocument/2006/relationships/image" Target="../media/image16.jpeg"/><Relationship Id="rId19" Type="http://schemas.openxmlformats.org/officeDocument/2006/relationships/slideLayout" Target="../slideLayouts/slideLayout1.xml"/><Relationship Id="rId18" Type="http://schemas.openxmlformats.org/officeDocument/2006/relationships/tags" Target="../tags/tag53.xml"/><Relationship Id="rId17" Type="http://schemas.openxmlformats.org/officeDocument/2006/relationships/tags" Target="../tags/tag52.xml"/><Relationship Id="rId16" Type="http://schemas.openxmlformats.org/officeDocument/2006/relationships/tags" Target="../tags/tag51.xml"/><Relationship Id="rId15" Type="http://schemas.openxmlformats.org/officeDocument/2006/relationships/tags" Target="../tags/tag50.xml"/><Relationship Id="rId14" Type="http://schemas.openxmlformats.org/officeDocument/2006/relationships/tags" Target="../tags/tag49.xml"/><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tags" Target="../tags/tag37.xml"/></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tags" Target="../tags/tag5.xml"/><Relationship Id="rId5" Type="http://schemas.openxmlformats.org/officeDocument/2006/relationships/image" Target="../media/image4.png"/><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image" Target="../media/image3.jpeg"/><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1.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image" Target="../media/image5.jpeg"/><Relationship Id="rId1" Type="http://schemas.openxmlformats.org/officeDocument/2006/relationships/tags" Target="../tags/tag6.xml"/></Relationships>
</file>

<file path=ppt/slides/_rels/slide4.xml.rels><?xml version="1.0" encoding="UTF-8" standalone="yes"?>
<Relationships xmlns="http://schemas.openxmlformats.org/package/2006/relationships"><Relationship Id="rId9" Type="http://schemas.openxmlformats.org/officeDocument/2006/relationships/tags" Target="../tags/tag15.xml"/><Relationship Id="rId8" Type="http://schemas.openxmlformats.org/officeDocument/2006/relationships/tags" Target="../tags/tag14.xml"/><Relationship Id="rId7" Type="http://schemas.openxmlformats.org/officeDocument/2006/relationships/image" Target="../media/image8.png"/><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image" Target="../media/image7.png"/><Relationship Id="rId3" Type="http://schemas.openxmlformats.org/officeDocument/2006/relationships/tags" Target="../tags/tag11.xml"/><Relationship Id="rId2" Type="http://schemas.openxmlformats.org/officeDocument/2006/relationships/image" Target="../media/image6.png"/><Relationship Id="rId12" Type="http://schemas.openxmlformats.org/officeDocument/2006/relationships/notesSlide" Target="../notesSlides/notesSlide3.xml"/><Relationship Id="rId11" Type="http://schemas.openxmlformats.org/officeDocument/2006/relationships/slideLayout" Target="../slideLayouts/slideLayout3.xml"/><Relationship Id="rId10" Type="http://schemas.openxmlformats.org/officeDocument/2006/relationships/tags" Target="../tags/tag16.xml"/><Relationship Id="rId1" Type="http://schemas.openxmlformats.org/officeDocument/2006/relationships/tags" Target="../tags/tag10.xml"/></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1.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image" Target="../media/image9.jpeg"/><Relationship Id="rId1" Type="http://schemas.openxmlformats.org/officeDocument/2006/relationships/tags" Target="../tags/tag17.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6.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image" Target="../media/image10.png"/><Relationship Id="rId1" Type="http://schemas.openxmlformats.org/officeDocument/2006/relationships/tags" Target="../tags/tag21.xml"/></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tags" Target="../tags/tag24.xml"/></Relationships>
</file>

<file path=ppt/slides/_rels/slide8.xml.rels><?xml version="1.0" encoding="UTF-8" standalone="yes"?>
<Relationships xmlns="http://schemas.openxmlformats.org/package/2006/relationships"><Relationship Id="rId9" Type="http://schemas.openxmlformats.org/officeDocument/2006/relationships/notesSlide" Target="../notesSlides/notesSlide7.xml"/><Relationship Id="rId8" Type="http://schemas.openxmlformats.org/officeDocument/2006/relationships/slideLayout" Target="../slideLayouts/slideLayout4.xml"/><Relationship Id="rId7" Type="http://schemas.openxmlformats.org/officeDocument/2006/relationships/tags" Target="../tags/tag31.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image" Target="../media/image14.png"/><Relationship Id="rId3" Type="http://schemas.openxmlformats.org/officeDocument/2006/relationships/tags" Target="../tags/tag28.xml"/><Relationship Id="rId2" Type="http://schemas.openxmlformats.org/officeDocument/2006/relationships/image" Target="../media/image13.png"/><Relationship Id="rId1" Type="http://schemas.openxmlformats.org/officeDocument/2006/relationships/tags" Target="../tags/tag27.xml"/></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8.xml"/><Relationship Id="rId7" Type="http://schemas.openxmlformats.org/officeDocument/2006/relationships/slideLayout" Target="../slideLayouts/slideLayout2.xml"/><Relationship Id="rId6" Type="http://schemas.openxmlformats.org/officeDocument/2006/relationships/tags" Target="../tags/tag36.xml"/><Relationship Id="rId5" Type="http://schemas.openxmlformats.org/officeDocument/2006/relationships/tags" Target="../tags/tag35.xml"/><Relationship Id="rId4" Type="http://schemas.openxmlformats.org/officeDocument/2006/relationships/image" Target="../media/image15.png"/><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6" name="PA-PicturePlaceholder 25"/>
          <p:cNvPicPr>
            <a:picLocks noGrp="1" noChangeAspect="1"/>
          </p:cNvPicPr>
          <p:nvPr>
            <p:ph type="pic" sz="quarter" idx="10"/>
            <p:custDataLst>
              <p:tags r:id="rId1"/>
            </p:custDataLst>
          </p:nvPr>
        </p:nvPicPr>
        <p:blipFill rotWithShape="1">
          <a:blip r:embed="rId2">
            <a:extLst>
              <a:ext uri="{28A0092B-C50C-407E-A947-70E740481C1C}">
                <a14:useLocalDpi xmlns:a14="http://schemas.microsoft.com/office/drawing/2010/main" val="0"/>
              </a:ext>
            </a:extLst>
          </a:blip>
          <a:srcRect l="-23064" t="369" r="4982" b="1"/>
          <a:stretch>
            <a:fillRect/>
          </a:stretch>
        </p:blipFill>
        <p:spPr>
          <a:xfrm>
            <a:off x="1905635" y="8890"/>
            <a:ext cx="10286365" cy="6858000"/>
          </a:xfrm>
          <a:prstGeom prst="rect">
            <a:avLst/>
          </a:prstGeom>
        </p:spPr>
      </p:pic>
      <p:pic>
        <p:nvPicPr>
          <p:cNvPr id="4" name="Picture 3" descr="A picture containing text&#10;&#10;Description automatically generated"/>
          <p:cNvPicPr>
            <a:picLocks noChangeAspect="1"/>
          </p:cNvPicPr>
          <p:nvPr/>
        </p:nvPicPr>
        <p:blipFill>
          <a:blip r:embed="rId3"/>
          <a:stretch>
            <a:fillRect/>
          </a:stretch>
        </p:blipFill>
        <p:spPr>
          <a:xfrm>
            <a:off x="283210" y="184785"/>
            <a:ext cx="1440180" cy="7143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Google Shape;67;p13"/>
          <p:cNvSpPr txBox="1"/>
          <p:nvPr/>
        </p:nvSpPr>
        <p:spPr>
          <a:xfrm>
            <a:off x="1898650" y="153670"/>
            <a:ext cx="9408160" cy="8318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4800"/>
              <a:buFont typeface="Playfair Display" panose="00000500000000000000"/>
              <a:buNone/>
              <a:defRPr sz="4800" b="1" i="0" u="none" strike="noStrike" cap="none">
                <a:solidFill>
                  <a:srgbClr val="FFFFFF"/>
                </a:solidFill>
                <a:latin typeface="Playfair Display" panose="00000500000000000000"/>
                <a:ea typeface="Playfair Display" panose="00000500000000000000"/>
                <a:cs typeface="Playfair Display" panose="00000500000000000000"/>
                <a:sym typeface="Playfair Display" panose="00000500000000000000"/>
              </a:defRPr>
            </a:lvl1pPr>
            <a:lvl2pPr marR="0" lvl="1" algn="l" rtl="0">
              <a:lnSpc>
                <a:spcPct val="100000"/>
              </a:lnSpc>
              <a:spcBef>
                <a:spcPts val="0"/>
              </a:spcBef>
              <a:spcAft>
                <a:spcPts val="0"/>
              </a:spcAft>
              <a:buClr>
                <a:srgbClr val="FFFFFF"/>
              </a:buClr>
              <a:buSzPts val="6000"/>
              <a:buFont typeface="Playfair Display" panose="00000500000000000000"/>
              <a:buNone/>
              <a:defRPr sz="6000" b="1" i="0" u="none" strike="noStrike" cap="none">
                <a:solidFill>
                  <a:srgbClr val="FFFFFF"/>
                </a:solidFill>
                <a:latin typeface="Playfair Display" panose="00000500000000000000"/>
                <a:ea typeface="Playfair Display" panose="00000500000000000000"/>
                <a:cs typeface="Playfair Display" panose="00000500000000000000"/>
                <a:sym typeface="Playfair Display" panose="00000500000000000000"/>
              </a:defRPr>
            </a:lvl2pPr>
            <a:lvl3pPr marR="0" lvl="2" algn="l" rtl="0">
              <a:lnSpc>
                <a:spcPct val="100000"/>
              </a:lnSpc>
              <a:spcBef>
                <a:spcPts val="0"/>
              </a:spcBef>
              <a:spcAft>
                <a:spcPts val="0"/>
              </a:spcAft>
              <a:buClr>
                <a:srgbClr val="FFFFFF"/>
              </a:buClr>
              <a:buSzPts val="6000"/>
              <a:buFont typeface="Playfair Display" panose="00000500000000000000"/>
              <a:buNone/>
              <a:defRPr sz="6000" b="1" i="0" u="none" strike="noStrike" cap="none">
                <a:solidFill>
                  <a:srgbClr val="FFFFFF"/>
                </a:solidFill>
                <a:latin typeface="Playfair Display" panose="00000500000000000000"/>
                <a:ea typeface="Playfair Display" panose="00000500000000000000"/>
                <a:cs typeface="Playfair Display" panose="00000500000000000000"/>
                <a:sym typeface="Playfair Display" panose="00000500000000000000"/>
              </a:defRPr>
            </a:lvl3pPr>
            <a:lvl4pPr marR="0" lvl="3" algn="l" rtl="0">
              <a:lnSpc>
                <a:spcPct val="100000"/>
              </a:lnSpc>
              <a:spcBef>
                <a:spcPts val="0"/>
              </a:spcBef>
              <a:spcAft>
                <a:spcPts val="0"/>
              </a:spcAft>
              <a:buClr>
                <a:srgbClr val="FFFFFF"/>
              </a:buClr>
              <a:buSzPts val="6000"/>
              <a:buFont typeface="Playfair Display" panose="00000500000000000000"/>
              <a:buNone/>
              <a:defRPr sz="6000" b="1" i="0" u="none" strike="noStrike" cap="none">
                <a:solidFill>
                  <a:srgbClr val="FFFFFF"/>
                </a:solidFill>
                <a:latin typeface="Playfair Display" panose="00000500000000000000"/>
                <a:ea typeface="Playfair Display" panose="00000500000000000000"/>
                <a:cs typeface="Playfair Display" panose="00000500000000000000"/>
                <a:sym typeface="Playfair Display" panose="00000500000000000000"/>
              </a:defRPr>
            </a:lvl4pPr>
            <a:lvl5pPr marR="0" lvl="4" algn="l" rtl="0">
              <a:lnSpc>
                <a:spcPct val="100000"/>
              </a:lnSpc>
              <a:spcBef>
                <a:spcPts val="0"/>
              </a:spcBef>
              <a:spcAft>
                <a:spcPts val="0"/>
              </a:spcAft>
              <a:buClr>
                <a:srgbClr val="FFFFFF"/>
              </a:buClr>
              <a:buSzPts val="6000"/>
              <a:buFont typeface="Playfair Display" panose="00000500000000000000"/>
              <a:buNone/>
              <a:defRPr sz="6000" b="1" i="0" u="none" strike="noStrike" cap="none">
                <a:solidFill>
                  <a:srgbClr val="FFFFFF"/>
                </a:solidFill>
                <a:latin typeface="Playfair Display" panose="00000500000000000000"/>
                <a:ea typeface="Playfair Display" panose="00000500000000000000"/>
                <a:cs typeface="Playfair Display" panose="00000500000000000000"/>
                <a:sym typeface="Playfair Display" panose="00000500000000000000"/>
              </a:defRPr>
            </a:lvl5pPr>
            <a:lvl6pPr marR="0" lvl="5" algn="l" rtl="0">
              <a:lnSpc>
                <a:spcPct val="100000"/>
              </a:lnSpc>
              <a:spcBef>
                <a:spcPts val="0"/>
              </a:spcBef>
              <a:spcAft>
                <a:spcPts val="0"/>
              </a:spcAft>
              <a:buClr>
                <a:srgbClr val="FFFFFF"/>
              </a:buClr>
              <a:buSzPts val="6000"/>
              <a:buFont typeface="Playfair Display" panose="00000500000000000000"/>
              <a:buNone/>
              <a:defRPr sz="6000" b="1" i="0" u="none" strike="noStrike" cap="none">
                <a:solidFill>
                  <a:srgbClr val="FFFFFF"/>
                </a:solidFill>
                <a:latin typeface="Playfair Display" panose="00000500000000000000"/>
                <a:ea typeface="Playfair Display" panose="00000500000000000000"/>
                <a:cs typeface="Playfair Display" panose="00000500000000000000"/>
                <a:sym typeface="Playfair Display" panose="00000500000000000000"/>
              </a:defRPr>
            </a:lvl6pPr>
            <a:lvl7pPr marR="0" lvl="6" algn="l" rtl="0">
              <a:lnSpc>
                <a:spcPct val="100000"/>
              </a:lnSpc>
              <a:spcBef>
                <a:spcPts val="0"/>
              </a:spcBef>
              <a:spcAft>
                <a:spcPts val="0"/>
              </a:spcAft>
              <a:buClr>
                <a:srgbClr val="FFFFFF"/>
              </a:buClr>
              <a:buSzPts val="6000"/>
              <a:buFont typeface="Playfair Display" panose="00000500000000000000"/>
              <a:buNone/>
              <a:defRPr sz="6000" b="1" i="0" u="none" strike="noStrike" cap="none">
                <a:solidFill>
                  <a:srgbClr val="FFFFFF"/>
                </a:solidFill>
                <a:latin typeface="Playfair Display" panose="00000500000000000000"/>
                <a:ea typeface="Playfair Display" panose="00000500000000000000"/>
                <a:cs typeface="Playfair Display" panose="00000500000000000000"/>
                <a:sym typeface="Playfair Display" panose="00000500000000000000"/>
              </a:defRPr>
            </a:lvl7pPr>
            <a:lvl8pPr marR="0" lvl="7" algn="l" rtl="0">
              <a:lnSpc>
                <a:spcPct val="100000"/>
              </a:lnSpc>
              <a:spcBef>
                <a:spcPts val="0"/>
              </a:spcBef>
              <a:spcAft>
                <a:spcPts val="0"/>
              </a:spcAft>
              <a:buClr>
                <a:srgbClr val="FFFFFF"/>
              </a:buClr>
              <a:buSzPts val="6000"/>
              <a:buFont typeface="Playfair Display" panose="00000500000000000000"/>
              <a:buNone/>
              <a:defRPr sz="6000" b="1" i="0" u="none" strike="noStrike" cap="none">
                <a:solidFill>
                  <a:srgbClr val="FFFFFF"/>
                </a:solidFill>
                <a:latin typeface="Playfair Display" panose="00000500000000000000"/>
                <a:ea typeface="Playfair Display" panose="00000500000000000000"/>
                <a:cs typeface="Playfair Display" panose="00000500000000000000"/>
                <a:sym typeface="Playfair Display" panose="00000500000000000000"/>
              </a:defRPr>
            </a:lvl8pPr>
            <a:lvl9pPr marR="0" lvl="8" algn="l" rtl="0">
              <a:lnSpc>
                <a:spcPct val="100000"/>
              </a:lnSpc>
              <a:spcBef>
                <a:spcPts val="0"/>
              </a:spcBef>
              <a:spcAft>
                <a:spcPts val="0"/>
              </a:spcAft>
              <a:buClr>
                <a:srgbClr val="FFFFFF"/>
              </a:buClr>
              <a:buSzPts val="6000"/>
              <a:buFont typeface="Playfair Display" panose="00000500000000000000"/>
              <a:buNone/>
              <a:defRPr sz="6000" b="1" i="0" u="none" strike="noStrike" cap="none">
                <a:solidFill>
                  <a:srgbClr val="FFFFFF"/>
                </a:solidFill>
                <a:latin typeface="Playfair Display" panose="00000500000000000000"/>
                <a:ea typeface="Playfair Display" panose="00000500000000000000"/>
                <a:cs typeface="Playfair Display" panose="00000500000000000000"/>
                <a:sym typeface="Playfair Display" panose="00000500000000000000"/>
              </a:defRPr>
            </a:lvl9pPr>
          </a:lstStyle>
          <a:p>
            <a:pPr algn="just"/>
            <a:r>
              <a:rPr lang="en-IN" sz="2800" dirty="0">
                <a:latin typeface="Times New Roman" panose="02020603050405020304" pitchFamily="18" charset="0"/>
                <a:cs typeface="Times New Roman" panose="02020603050405020304" pitchFamily="18" charset="0"/>
              </a:rPr>
              <a:t>East Point College Of Engineering And Technology</a:t>
            </a:r>
            <a:endParaRPr lang="en-IN" sz="2200" dirty="0">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rPr>
              <a:t>Department Of Information Science And Engineering</a:t>
            </a:r>
            <a:endParaRPr lang="en-IN" sz="2000" dirty="0">
              <a:latin typeface="Times New Roman" panose="02020603050405020304" pitchFamily="18" charset="0"/>
              <a:cs typeface="Times New Roman" panose="02020603050405020304" pitchFamily="18" charset="0"/>
            </a:endParaRPr>
          </a:p>
        </p:txBody>
      </p:sp>
      <p:sp>
        <p:nvSpPr>
          <p:cNvPr id="67" name="Google Shape;67;p13"/>
          <p:cNvSpPr txBox="1">
            <a:spLocks noGrp="1"/>
          </p:cNvSpPr>
          <p:nvPr>
            <p:ph type="ctrTitle"/>
          </p:nvPr>
        </p:nvSpPr>
        <p:spPr>
          <a:xfrm>
            <a:off x="226060" y="2175510"/>
            <a:ext cx="10041890" cy="1499235"/>
          </a:xfrm>
          <a:prstGeom prst="rect">
            <a:avLst/>
          </a:prstGeom>
        </p:spPr>
        <p:txBody>
          <a:bodyPr spcFirstLastPara="1" wrap="square" lIns="91425" tIns="91425" rIns="91425" bIns="91425" anchor="b" anchorCtr="0">
            <a:noAutofit/>
          </a:bodyPr>
          <a:p>
            <a:pPr marL="0" lvl="0" indent="0" algn="ctr" rtl="0">
              <a:spcBef>
                <a:spcPts val="0"/>
              </a:spcBef>
              <a:spcAft>
                <a:spcPts val="0"/>
              </a:spcAft>
              <a:buNone/>
            </a:pPr>
            <a:r>
              <a:rPr lang="en-US" altLang="en-GB" sz="3600" dirty="0">
                <a:solidFill>
                  <a:srgbClr val="8E6B53"/>
                </a:solidFill>
                <a:latin typeface="Times New Roman" panose="02020603050405020304" pitchFamily="18" charset="0"/>
                <a:cs typeface="Times New Roman" panose="02020603050405020304" pitchFamily="18" charset="0"/>
              </a:rPr>
              <a:t>AUTOMATED BUS CROWD MANAGEMENT SYSTEM</a:t>
            </a:r>
            <a:endParaRPr lang="en-US" altLang="en-GB" sz="3600" dirty="0">
              <a:solidFill>
                <a:srgbClr val="8E6B53"/>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415406" y="5046288"/>
            <a:ext cx="2652823" cy="1753235"/>
          </a:xfrm>
          <a:prstGeom prst="rect">
            <a:avLst/>
          </a:prstGeom>
          <a:noFill/>
        </p:spPr>
        <p:txBody>
          <a:bodyPr wrap="square" rtlCol="0">
            <a:spAutoFit/>
          </a:bodyPr>
          <a:p>
            <a:r>
              <a:rPr lang="en-IN" dirty="0">
                <a:solidFill>
                  <a:srgbClr val="8E6B53"/>
                </a:solidFill>
                <a:latin typeface="Playfair Display" panose="00000500000000000000" pitchFamily="2" charset="0"/>
              </a:rPr>
              <a:t>Presented By,</a:t>
            </a:r>
            <a:endParaRPr lang="en-IN" dirty="0">
              <a:solidFill>
                <a:srgbClr val="8E6B53"/>
              </a:solidFill>
              <a:latin typeface="Playfair Display" panose="00000500000000000000" pitchFamily="2" charset="0"/>
            </a:endParaRPr>
          </a:p>
          <a:p>
            <a:endParaRPr lang="en-IN" dirty="0">
              <a:solidFill>
                <a:srgbClr val="8E6B53"/>
              </a:solidFill>
              <a:latin typeface="Playfair Display" panose="00000500000000000000" pitchFamily="2" charset="0"/>
            </a:endParaRPr>
          </a:p>
          <a:p>
            <a:r>
              <a:rPr lang="en-IN" dirty="0">
                <a:solidFill>
                  <a:srgbClr val="8E6B53"/>
                </a:solidFill>
                <a:latin typeface="Playfair Display" panose="00000500000000000000" pitchFamily="2" charset="0"/>
              </a:rPr>
              <a:t>Mr.</a:t>
            </a:r>
            <a:r>
              <a:rPr lang="en-US" altLang="en-IN" dirty="0">
                <a:solidFill>
                  <a:srgbClr val="8E6B53"/>
                </a:solidFill>
                <a:latin typeface="Playfair Display" panose="00000500000000000000" pitchFamily="2" charset="0"/>
              </a:rPr>
              <a:t> Jerrin Joy</a:t>
            </a:r>
            <a:endParaRPr lang="en-IN" dirty="0">
              <a:solidFill>
                <a:srgbClr val="8E6B53"/>
              </a:solidFill>
              <a:latin typeface="Playfair Display" panose="00000500000000000000" pitchFamily="2" charset="0"/>
            </a:endParaRPr>
          </a:p>
          <a:p>
            <a:r>
              <a:rPr lang="en-IN" dirty="0">
                <a:solidFill>
                  <a:srgbClr val="8E6B53"/>
                </a:solidFill>
                <a:latin typeface="Playfair Display" panose="00000500000000000000" pitchFamily="2" charset="0"/>
              </a:rPr>
              <a:t>Mr. </a:t>
            </a:r>
            <a:r>
              <a:rPr lang="en-US" altLang="en-IN" dirty="0">
                <a:solidFill>
                  <a:srgbClr val="8E6B53"/>
                </a:solidFill>
                <a:latin typeface="Playfair Display" panose="00000500000000000000" pitchFamily="2" charset="0"/>
                <a:sym typeface="+mn-ea"/>
              </a:rPr>
              <a:t>Kruthik Gandhi H A</a:t>
            </a:r>
            <a:endParaRPr lang="en-IN" dirty="0">
              <a:solidFill>
                <a:srgbClr val="8E6B53"/>
              </a:solidFill>
              <a:latin typeface="Playfair Display" panose="00000500000000000000" pitchFamily="2" charset="0"/>
            </a:endParaRPr>
          </a:p>
          <a:p>
            <a:r>
              <a:rPr lang="en-IN" dirty="0">
                <a:solidFill>
                  <a:srgbClr val="8E6B53"/>
                </a:solidFill>
                <a:latin typeface="Playfair Display" panose="00000500000000000000" pitchFamily="2" charset="0"/>
              </a:rPr>
              <a:t>Mr. </a:t>
            </a:r>
            <a:r>
              <a:rPr lang="en-US" altLang="en-IN" dirty="0">
                <a:solidFill>
                  <a:srgbClr val="8E6B53"/>
                </a:solidFill>
                <a:latin typeface="Playfair Display" panose="00000500000000000000" pitchFamily="2" charset="0"/>
              </a:rPr>
              <a:t>Manish G</a:t>
            </a:r>
            <a:endParaRPr lang="en-IN" dirty="0">
              <a:solidFill>
                <a:srgbClr val="8E6B53"/>
              </a:solidFill>
              <a:latin typeface="Playfair Display" panose="00000500000000000000" pitchFamily="2" charset="0"/>
            </a:endParaRPr>
          </a:p>
          <a:p>
            <a:endParaRPr lang="en-IN" dirty="0">
              <a:solidFill>
                <a:srgbClr val="8E6B53"/>
              </a:solidFill>
              <a:latin typeface="Playfair Display" panose="00000500000000000000" pitchFamily="2" charset="0"/>
            </a:endParaRPr>
          </a:p>
        </p:txBody>
      </p:sp>
      <p:sp>
        <p:nvSpPr>
          <p:cNvPr id="9" name="TextBox 8"/>
          <p:cNvSpPr txBox="1"/>
          <p:nvPr/>
        </p:nvSpPr>
        <p:spPr>
          <a:xfrm>
            <a:off x="3225165" y="5603875"/>
            <a:ext cx="2290445" cy="922020"/>
          </a:xfrm>
          <a:prstGeom prst="rect">
            <a:avLst/>
          </a:prstGeom>
          <a:noFill/>
        </p:spPr>
        <p:txBody>
          <a:bodyPr wrap="square" rtlCol="0">
            <a:spAutoFit/>
          </a:bodyPr>
          <a:p>
            <a:r>
              <a:rPr lang="en-IN" dirty="0">
                <a:solidFill>
                  <a:srgbClr val="8E6B53"/>
                </a:solidFill>
                <a:latin typeface="Times New Roman" panose="02020603050405020304" pitchFamily="18" charset="0"/>
                <a:cs typeface="Times New Roman" panose="02020603050405020304" pitchFamily="18" charset="0"/>
              </a:rPr>
              <a:t>1EP18IS0</a:t>
            </a:r>
            <a:r>
              <a:rPr lang="en-US" altLang="en-IN" dirty="0">
                <a:solidFill>
                  <a:srgbClr val="8E6B53"/>
                </a:solidFill>
                <a:latin typeface="Times New Roman" panose="02020603050405020304" pitchFamily="18" charset="0"/>
                <a:cs typeface="Times New Roman" panose="02020603050405020304" pitchFamily="18" charset="0"/>
              </a:rPr>
              <a:t>32</a:t>
            </a:r>
            <a:endParaRPr lang="en-IN" dirty="0">
              <a:solidFill>
                <a:srgbClr val="8E6B53"/>
              </a:solidFill>
              <a:latin typeface="Times New Roman" panose="02020603050405020304" pitchFamily="18" charset="0"/>
              <a:cs typeface="Times New Roman" panose="02020603050405020304" pitchFamily="18" charset="0"/>
            </a:endParaRPr>
          </a:p>
          <a:p>
            <a:r>
              <a:rPr lang="en-IN" dirty="0">
                <a:solidFill>
                  <a:srgbClr val="8E6B53"/>
                </a:solidFill>
                <a:latin typeface="Times New Roman" panose="02020603050405020304" pitchFamily="18" charset="0"/>
                <a:cs typeface="Times New Roman" panose="02020603050405020304" pitchFamily="18" charset="0"/>
              </a:rPr>
              <a:t>1EP18IS0</a:t>
            </a:r>
            <a:r>
              <a:rPr lang="en-US" altLang="en-IN" dirty="0">
                <a:solidFill>
                  <a:srgbClr val="8E6B53"/>
                </a:solidFill>
                <a:latin typeface="Times New Roman" panose="02020603050405020304" pitchFamily="18" charset="0"/>
                <a:cs typeface="Times New Roman" panose="02020603050405020304" pitchFamily="18" charset="0"/>
              </a:rPr>
              <a:t>38</a:t>
            </a:r>
            <a:endParaRPr lang="en-IN" dirty="0">
              <a:solidFill>
                <a:srgbClr val="8E6B53"/>
              </a:solidFill>
              <a:latin typeface="Times New Roman" panose="02020603050405020304" pitchFamily="18" charset="0"/>
              <a:cs typeface="Times New Roman" panose="02020603050405020304" pitchFamily="18" charset="0"/>
            </a:endParaRPr>
          </a:p>
          <a:p>
            <a:r>
              <a:rPr lang="en-IN" dirty="0">
                <a:solidFill>
                  <a:srgbClr val="8E6B53"/>
                </a:solidFill>
                <a:latin typeface="Times New Roman" panose="02020603050405020304" pitchFamily="18" charset="0"/>
                <a:cs typeface="Times New Roman" panose="02020603050405020304" pitchFamily="18" charset="0"/>
              </a:rPr>
              <a:t>1EP18IS0</a:t>
            </a:r>
            <a:r>
              <a:rPr lang="en-US" altLang="en-IN" dirty="0">
                <a:solidFill>
                  <a:srgbClr val="8E6B53"/>
                </a:solidFill>
                <a:latin typeface="Times New Roman" panose="02020603050405020304" pitchFamily="18" charset="0"/>
                <a:cs typeface="Times New Roman" panose="02020603050405020304" pitchFamily="18" charset="0"/>
              </a:rPr>
              <a:t>43</a:t>
            </a:r>
            <a:endParaRPr lang="en-IN" dirty="0">
              <a:solidFill>
                <a:srgbClr val="8E6B53"/>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5433695" y="5603875"/>
            <a:ext cx="3114675" cy="922020"/>
          </a:xfrm>
          <a:prstGeom prst="rect">
            <a:avLst/>
          </a:prstGeom>
          <a:noFill/>
        </p:spPr>
        <p:txBody>
          <a:bodyPr wrap="square" rtlCol="0">
            <a:spAutoFit/>
          </a:bodyPr>
          <a:p>
            <a:r>
              <a:rPr lang="en-IN" dirty="0">
                <a:solidFill>
                  <a:srgbClr val="8E6B53"/>
                </a:solidFill>
                <a:latin typeface="Playfair Display" panose="00000500000000000000" pitchFamily="2" charset="0"/>
              </a:rPr>
              <a:t>Under The Guidance Of,</a:t>
            </a:r>
            <a:endParaRPr lang="en-IN" dirty="0">
              <a:solidFill>
                <a:srgbClr val="8E6B53"/>
              </a:solidFill>
              <a:latin typeface="Playfair Display" panose="00000500000000000000" pitchFamily="2" charset="0"/>
            </a:endParaRPr>
          </a:p>
          <a:p>
            <a:r>
              <a:rPr lang="en-IN" dirty="0" err="1">
                <a:solidFill>
                  <a:srgbClr val="8E6B53"/>
                </a:solidFill>
                <a:latin typeface="Playfair Display" panose="00000500000000000000" pitchFamily="2" charset="0"/>
              </a:rPr>
              <a:t>Dr.</a:t>
            </a:r>
            <a:r>
              <a:rPr lang="en-IN" dirty="0">
                <a:solidFill>
                  <a:srgbClr val="8E6B53"/>
                </a:solidFill>
                <a:latin typeface="Playfair Display" panose="00000500000000000000" pitchFamily="2" charset="0"/>
              </a:rPr>
              <a:t> </a:t>
            </a:r>
            <a:r>
              <a:rPr lang="en-US" altLang="en-IN" dirty="0">
                <a:solidFill>
                  <a:srgbClr val="8E6B53"/>
                </a:solidFill>
                <a:latin typeface="Playfair Display" panose="00000500000000000000" pitchFamily="2" charset="0"/>
              </a:rPr>
              <a:t>Udayabalan Balasingam</a:t>
            </a:r>
            <a:endParaRPr lang="en-IN" dirty="0">
              <a:solidFill>
                <a:srgbClr val="8E6B53"/>
              </a:solidFill>
              <a:latin typeface="Playfair Display" panose="00000500000000000000" pitchFamily="2" charset="0"/>
            </a:endParaRPr>
          </a:p>
          <a:p>
            <a:r>
              <a:rPr lang="en-IN" dirty="0">
                <a:solidFill>
                  <a:srgbClr val="8E6B53"/>
                </a:solidFill>
                <a:latin typeface="Playfair Display" panose="00000500000000000000" pitchFamily="2" charset="0"/>
              </a:rPr>
              <a:t>Dept. Of ISE, EPCET.</a:t>
            </a:r>
            <a:endParaRPr lang="en-IN" dirty="0">
              <a:solidFill>
                <a:srgbClr val="8E6B53"/>
              </a:solidFill>
              <a:latin typeface="Playfair Display" panose="00000500000000000000" pitchFamily="2" charset="0"/>
            </a:endParaRP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A-PicturePlaceholder 3"/>
          <p:cNvPicPr>
            <a:picLocks noGrp="1" noChangeAspect="1"/>
          </p:cNvPicPr>
          <p:nvPr>
            <p:ph type="pic" sz="quarter" idx="10"/>
            <p:custDataLst>
              <p:tags r:id="rId1"/>
            </p:custDataLst>
          </p:nvPr>
        </p:nvPicPr>
        <p:blipFill>
          <a:blip r:embed="rId2">
            <a:extLst>
              <a:ext uri="{28A0092B-C50C-407E-A947-70E740481C1C}">
                <a14:useLocalDpi xmlns:a14="http://schemas.microsoft.com/office/drawing/2010/main" val="0"/>
              </a:ext>
            </a:extLst>
          </a:blip>
          <a:srcRect t="7813" b="7813"/>
          <a:stretch>
            <a:fillRect/>
          </a:stretch>
        </p:blipFill>
        <p:spPr>
          <a:xfrm>
            <a:off x="0" y="0"/>
            <a:ext cx="12192000" cy="6858000"/>
          </a:xfrm>
        </p:spPr>
      </p:pic>
      <p:sp>
        <p:nvSpPr>
          <p:cNvPr id="5" name="PA-文本框 4"/>
          <p:cNvSpPr txBox="1"/>
          <p:nvPr>
            <p:custDataLst>
              <p:tags r:id="rId3"/>
            </p:custDataLst>
          </p:nvPr>
        </p:nvSpPr>
        <p:spPr>
          <a:xfrm>
            <a:off x="7098665" y="3287395"/>
            <a:ext cx="4667250" cy="829945"/>
          </a:xfrm>
          <a:prstGeom prst="rect">
            <a:avLst/>
          </a:prstGeom>
          <a:noFill/>
        </p:spPr>
        <p:txBody>
          <a:bodyPr wrap="square" rtlCol="0">
            <a:spAutoFit/>
          </a:bodyPr>
          <a:lstStyle/>
          <a:p>
            <a:pPr algn="ctr"/>
            <a:r>
              <a:rPr lang="en-US" altLang="zh-CN" sz="4800" b="1" dirty="0">
                <a:solidFill>
                  <a:srgbClr val="B3896B"/>
                </a:solidFill>
                <a:latin typeface="Times New Roman" panose="02020603050405020304" pitchFamily="18" charset="0"/>
                <a:cs typeface="Times New Roman" panose="02020603050405020304" pitchFamily="18" charset="0"/>
                <a:sym typeface="+mn-lt"/>
              </a:rPr>
              <a:t>THANK YOU!</a:t>
            </a:r>
            <a:endParaRPr lang="en-US" altLang="zh-CN" sz="4800" b="1" dirty="0">
              <a:solidFill>
                <a:srgbClr val="B3896B"/>
              </a:solidFill>
              <a:latin typeface="Times New Roman" panose="02020603050405020304" pitchFamily="18" charset="0"/>
              <a:cs typeface="Times New Roman" panose="02020603050405020304" pitchFamily="18" charset="0"/>
              <a:sym typeface="+mn-lt"/>
            </a:endParaRPr>
          </a:p>
        </p:txBody>
      </p:sp>
      <p:grpSp>
        <p:nvGrpSpPr>
          <p:cNvPr id="35" name="PA-组合 34"/>
          <p:cNvGrpSpPr/>
          <p:nvPr>
            <p:custDataLst>
              <p:tags r:id="rId4"/>
            </p:custDataLst>
          </p:nvPr>
        </p:nvGrpSpPr>
        <p:grpSpPr>
          <a:xfrm flipH="1">
            <a:off x="10256157" y="0"/>
            <a:ext cx="1743529" cy="1143000"/>
            <a:chOff x="7463971" y="5319723"/>
            <a:chExt cx="1743529" cy="1143000"/>
          </a:xfrm>
        </p:grpSpPr>
        <p:cxnSp>
          <p:nvCxnSpPr>
            <p:cNvPr id="29" name="PA-直接连接符 28"/>
            <p:cNvCxnSpPr/>
            <p:nvPr>
              <p:custDataLst>
                <p:tags r:id="rId5"/>
              </p:custDataLst>
            </p:nvPr>
          </p:nvCxnSpPr>
          <p:spPr>
            <a:xfrm>
              <a:off x="7463971" y="5319723"/>
              <a:ext cx="0" cy="114300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cxnSp>
          <p:nvCxnSpPr>
            <p:cNvPr id="30" name="PA-直接连接符 29"/>
            <p:cNvCxnSpPr/>
            <p:nvPr>
              <p:custDataLst>
                <p:tags r:id="rId6"/>
              </p:custDataLst>
            </p:nvPr>
          </p:nvCxnSpPr>
          <p:spPr>
            <a:xfrm flipH="1">
              <a:off x="7463971" y="6462723"/>
              <a:ext cx="1739901" cy="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cxnSp>
          <p:nvCxnSpPr>
            <p:cNvPr id="31" name="PA-直接连接符 30"/>
            <p:cNvCxnSpPr/>
            <p:nvPr>
              <p:custDataLst>
                <p:tags r:id="rId7"/>
              </p:custDataLst>
            </p:nvPr>
          </p:nvCxnSpPr>
          <p:spPr>
            <a:xfrm>
              <a:off x="7826828" y="5319723"/>
              <a:ext cx="0" cy="73660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cxnSp>
          <p:nvCxnSpPr>
            <p:cNvPr id="32" name="PA-直接连接符 31"/>
            <p:cNvCxnSpPr/>
            <p:nvPr>
              <p:custDataLst>
                <p:tags r:id="rId8"/>
              </p:custDataLst>
            </p:nvPr>
          </p:nvCxnSpPr>
          <p:spPr>
            <a:xfrm flipH="1">
              <a:off x="7826829" y="6056323"/>
              <a:ext cx="1380671" cy="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cxnSp>
          <p:nvCxnSpPr>
            <p:cNvPr id="33" name="PA-直接连接符 32"/>
            <p:cNvCxnSpPr/>
            <p:nvPr>
              <p:custDataLst>
                <p:tags r:id="rId9"/>
              </p:custDataLst>
            </p:nvPr>
          </p:nvCxnSpPr>
          <p:spPr>
            <a:xfrm flipH="1">
              <a:off x="8176985" y="5319723"/>
              <a:ext cx="1" cy="38100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cxnSp>
          <p:nvCxnSpPr>
            <p:cNvPr id="34" name="PA-直接连接符 33"/>
            <p:cNvCxnSpPr/>
            <p:nvPr>
              <p:custDataLst>
                <p:tags r:id="rId10"/>
              </p:custDataLst>
            </p:nvPr>
          </p:nvCxnSpPr>
          <p:spPr>
            <a:xfrm flipH="1">
              <a:off x="8176987" y="5700723"/>
              <a:ext cx="1030513" cy="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grpSp>
      <p:grpSp>
        <p:nvGrpSpPr>
          <p:cNvPr id="36" name="PA-组合 35"/>
          <p:cNvGrpSpPr/>
          <p:nvPr>
            <p:custDataLst>
              <p:tags r:id="rId11"/>
            </p:custDataLst>
          </p:nvPr>
        </p:nvGrpSpPr>
        <p:grpSpPr>
          <a:xfrm>
            <a:off x="6970486" y="0"/>
            <a:ext cx="1743529" cy="1143000"/>
            <a:chOff x="7463971" y="5319723"/>
            <a:chExt cx="1743529" cy="1143000"/>
          </a:xfrm>
        </p:grpSpPr>
        <p:cxnSp>
          <p:nvCxnSpPr>
            <p:cNvPr id="37" name="PA-直接连接符 36"/>
            <p:cNvCxnSpPr/>
            <p:nvPr>
              <p:custDataLst>
                <p:tags r:id="rId12"/>
              </p:custDataLst>
            </p:nvPr>
          </p:nvCxnSpPr>
          <p:spPr>
            <a:xfrm>
              <a:off x="7463971" y="5319723"/>
              <a:ext cx="0" cy="114300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cxnSp>
          <p:nvCxnSpPr>
            <p:cNvPr id="38" name="PA-直接连接符 37"/>
            <p:cNvCxnSpPr/>
            <p:nvPr>
              <p:custDataLst>
                <p:tags r:id="rId13"/>
              </p:custDataLst>
            </p:nvPr>
          </p:nvCxnSpPr>
          <p:spPr>
            <a:xfrm flipH="1">
              <a:off x="7463971" y="6462723"/>
              <a:ext cx="1739901" cy="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cxnSp>
          <p:nvCxnSpPr>
            <p:cNvPr id="39" name="PA-直接连接符 38"/>
            <p:cNvCxnSpPr/>
            <p:nvPr>
              <p:custDataLst>
                <p:tags r:id="rId14"/>
              </p:custDataLst>
            </p:nvPr>
          </p:nvCxnSpPr>
          <p:spPr>
            <a:xfrm>
              <a:off x="7826828" y="5319723"/>
              <a:ext cx="0" cy="73660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cxnSp>
          <p:nvCxnSpPr>
            <p:cNvPr id="40" name="PA-直接连接符 39"/>
            <p:cNvCxnSpPr/>
            <p:nvPr>
              <p:custDataLst>
                <p:tags r:id="rId15"/>
              </p:custDataLst>
            </p:nvPr>
          </p:nvCxnSpPr>
          <p:spPr>
            <a:xfrm flipH="1">
              <a:off x="7826829" y="6056323"/>
              <a:ext cx="1380671" cy="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cxnSp>
          <p:nvCxnSpPr>
            <p:cNvPr id="41" name="PA-直接连接符 40"/>
            <p:cNvCxnSpPr/>
            <p:nvPr>
              <p:custDataLst>
                <p:tags r:id="rId16"/>
              </p:custDataLst>
            </p:nvPr>
          </p:nvCxnSpPr>
          <p:spPr>
            <a:xfrm flipH="1">
              <a:off x="8176985" y="5319723"/>
              <a:ext cx="1" cy="38100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cxnSp>
          <p:nvCxnSpPr>
            <p:cNvPr id="42" name="PA-直接连接符 41"/>
            <p:cNvCxnSpPr/>
            <p:nvPr>
              <p:custDataLst>
                <p:tags r:id="rId17"/>
              </p:custDataLst>
            </p:nvPr>
          </p:nvCxnSpPr>
          <p:spPr>
            <a:xfrm flipH="1">
              <a:off x="8176987" y="5700723"/>
              <a:ext cx="1030513" cy="0"/>
            </a:xfrm>
            <a:prstGeom prst="line">
              <a:avLst/>
            </a:prstGeom>
            <a:ln>
              <a:solidFill>
                <a:srgbClr val="B3896B"/>
              </a:solidFill>
            </a:ln>
          </p:spPr>
          <p:style>
            <a:lnRef idx="1">
              <a:schemeClr val="accent1"/>
            </a:lnRef>
            <a:fillRef idx="0">
              <a:schemeClr val="accent1"/>
            </a:fillRef>
            <a:effectRef idx="0">
              <a:schemeClr val="accent1"/>
            </a:effectRef>
            <a:fontRef idx="minor">
              <a:schemeClr val="tx1"/>
            </a:fontRef>
          </p:style>
        </p:cxnSp>
      </p:grpSp>
    </p:spTree>
    <p:custDataLst>
      <p:tags r:id="rId18"/>
    </p:custDataLst>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A-PicturePlaceholder 12"/>
          <p:cNvPicPr>
            <a:picLocks noGrp="1" noChangeAspect="1"/>
          </p:cNvPicPr>
          <p:nvPr>
            <p:ph type="pic" sz="quarter" idx="10"/>
            <p:custDataLst>
              <p:tags r:id="rId1"/>
            </p:custDataLst>
          </p:nvPr>
        </p:nvPicPr>
        <p:blipFill rotWithShape="1">
          <a:blip r:embed="rId2">
            <a:extLst>
              <a:ext uri="{28A0092B-C50C-407E-A947-70E740481C1C}">
                <a14:useLocalDpi xmlns:a14="http://schemas.microsoft.com/office/drawing/2010/main" val="0"/>
              </a:ext>
            </a:extLst>
          </a:blip>
          <a:srcRect l="1316" t="11719" r="1518" b="35069"/>
          <a:stretch>
            <a:fillRect/>
          </a:stretch>
        </p:blipFill>
        <p:spPr>
          <a:xfrm>
            <a:off x="0" y="3429000"/>
            <a:ext cx="12192000" cy="2279560"/>
          </a:xfrm>
        </p:spPr>
      </p:pic>
      <p:sp>
        <p:nvSpPr>
          <p:cNvPr id="14" name="PA-文本框 13"/>
          <p:cNvSpPr txBox="1"/>
          <p:nvPr>
            <p:custDataLst>
              <p:tags r:id="rId3"/>
            </p:custDataLst>
          </p:nvPr>
        </p:nvSpPr>
        <p:spPr>
          <a:xfrm>
            <a:off x="2800473" y="323849"/>
            <a:ext cx="6259585" cy="768350"/>
          </a:xfrm>
          <a:prstGeom prst="rect">
            <a:avLst/>
          </a:prstGeom>
          <a:noFill/>
        </p:spPr>
        <p:txBody>
          <a:bodyPr wrap="square" rtlCol="0">
            <a:spAutoFit/>
          </a:bodyPr>
          <a:lstStyle/>
          <a:p>
            <a:pPr algn="ctr"/>
            <a:r>
              <a:rPr lang="en-US" altLang="zh-CN" sz="4400" dirty="0">
                <a:solidFill>
                  <a:srgbClr val="B3896B"/>
                </a:solidFill>
                <a:latin typeface="Times New Roman" panose="02020603050405020304" pitchFamily="18" charset="0"/>
                <a:cs typeface="Times New Roman" panose="02020603050405020304" pitchFamily="18" charset="0"/>
                <a:sym typeface="+mn-lt"/>
              </a:rPr>
              <a:t>ABSTRACT</a:t>
            </a:r>
            <a:endParaRPr lang="en-US" altLang="zh-CN" sz="4400" dirty="0">
              <a:solidFill>
                <a:srgbClr val="B3896B"/>
              </a:solidFill>
              <a:latin typeface="Times New Roman" panose="02020603050405020304" pitchFamily="18" charset="0"/>
              <a:cs typeface="Times New Roman" panose="02020603050405020304" pitchFamily="18" charset="0"/>
              <a:sym typeface="+mn-lt"/>
            </a:endParaRPr>
          </a:p>
        </p:txBody>
      </p:sp>
      <p:pic>
        <p:nvPicPr>
          <p:cNvPr id="17" name="PA-图片 16"/>
          <p:cNvPicPr>
            <a:picLocks noChangeAspect="1"/>
          </p:cNvPicPr>
          <p:nvPr>
            <p:custDataLst>
              <p:tags r:id="rId4"/>
            </p:custDataLst>
          </p:nvPr>
        </p:nvPicPr>
        <p:blipFill>
          <a:blip r:embed="rId5">
            <a:extLst>
              <a:ext uri="{28A0092B-C50C-407E-A947-70E740481C1C}">
                <a14:useLocalDpi xmlns:a14="http://schemas.microsoft.com/office/drawing/2010/main" val="0"/>
              </a:ext>
            </a:extLst>
          </a:blip>
          <a:stretch>
            <a:fillRect/>
          </a:stretch>
        </p:blipFill>
        <p:spPr>
          <a:xfrm>
            <a:off x="791210" y="1560195"/>
            <a:ext cx="10278110" cy="4998720"/>
          </a:xfrm>
          <a:prstGeom prst="rect">
            <a:avLst/>
          </a:prstGeom>
        </p:spPr>
      </p:pic>
      <p:sp>
        <p:nvSpPr>
          <p:cNvPr id="3" name="Text Box 2"/>
          <p:cNvSpPr txBox="1"/>
          <p:nvPr/>
        </p:nvSpPr>
        <p:spPr>
          <a:xfrm>
            <a:off x="1953895" y="2131695"/>
            <a:ext cx="8136255" cy="3415030"/>
          </a:xfrm>
          <a:prstGeom prst="rect">
            <a:avLst/>
          </a:prstGeom>
          <a:noFill/>
        </p:spPr>
        <p:txBody>
          <a:bodyPr wrap="square" rtlCol="0">
            <a:spAutoFit/>
          </a:bodyPr>
          <a:p>
            <a:pPr algn="just"/>
            <a:r>
              <a:rPr lang="en-US">
                <a:solidFill>
                  <a:srgbClr val="B3896B"/>
                </a:solidFill>
                <a:latin typeface="Times New Roman" panose="02020603050405020304" pitchFamily="18" charset="0"/>
                <a:cs typeface="Times New Roman" panose="02020603050405020304" pitchFamily="18" charset="0"/>
              </a:rPr>
              <a:t>The Embedded Technology is now in its prime and the wealth of Knowledge available is mind- blowing. Embedded technology plays a major role in integrating the various functions associated with it. This needs to tie up the various sources of the Department in a closed loop system. This proposal greatly reduces the manpower, saves time and operates efficiently without human interference. This project puts forth the first step in achieving the desired target. With the advent in technology, the existing systems are developed to have in built intelligence. Now a days we come across theft, terrorist attacks on public transportation systems. Many a time it becomes difficult for investigating agencies to track the cases. We are proposing a Centralized bus control system where a passenger needs to fill up the details by submitting required ID &amp; address proof as per Know your Passenger policy and purchase a unique ID Bus pass card having unique number (RFID Tag).</a:t>
            </a:r>
            <a:endParaRPr lang="en-US">
              <a:solidFill>
                <a:srgbClr val="B3896B"/>
              </a:solidFill>
              <a:latin typeface="Times New Roman" panose="02020603050405020304" pitchFamily="18" charset="0"/>
              <a:cs typeface="Times New Roman" panose="02020603050405020304" pitchFamily="18" charset="0"/>
            </a:endParaRPr>
          </a:p>
        </p:txBody>
      </p:sp>
    </p:spTree>
    <p:custDataLst>
      <p:tags r:id="rId6"/>
    </p:custData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A-PicturePlaceholder 3"/>
          <p:cNvPicPr>
            <a:picLocks noGrp="1" noChangeAspect="1"/>
          </p:cNvPicPr>
          <p:nvPr>
            <p:ph type="pic" sz="quarter" idx="10"/>
            <p:custDataLst>
              <p:tags r:id="rId1"/>
            </p:custDataLst>
          </p:nvPr>
        </p:nvPicPr>
        <p:blipFill rotWithShape="1">
          <a:blip r:embed="rId2">
            <a:extLst>
              <a:ext uri="{28A0092B-C50C-407E-A947-70E740481C1C}">
                <a14:useLocalDpi xmlns:a14="http://schemas.microsoft.com/office/drawing/2010/main" val="0"/>
              </a:ext>
            </a:extLst>
          </a:blip>
          <a:srcRect t="34794" r="37279" b="12285"/>
          <a:stretch>
            <a:fillRect/>
          </a:stretch>
        </p:blipFill>
        <p:spPr>
          <a:xfrm>
            <a:off x="0" y="0"/>
            <a:ext cx="12192000" cy="6858000"/>
          </a:xfrm>
        </p:spPr>
      </p:pic>
      <p:sp>
        <p:nvSpPr>
          <p:cNvPr id="5" name="PA-文本框 4"/>
          <p:cNvSpPr txBox="1"/>
          <p:nvPr>
            <p:custDataLst>
              <p:tags r:id="rId3"/>
            </p:custDataLst>
          </p:nvPr>
        </p:nvSpPr>
        <p:spPr>
          <a:xfrm>
            <a:off x="175260" y="476250"/>
            <a:ext cx="11924665" cy="706755"/>
          </a:xfrm>
          <a:prstGeom prst="rect">
            <a:avLst/>
          </a:prstGeom>
          <a:noFill/>
        </p:spPr>
        <p:txBody>
          <a:bodyPr wrap="square" rtlCol="0">
            <a:spAutoFit/>
          </a:bodyPr>
          <a:lstStyle/>
          <a:p>
            <a:pPr algn="ctr"/>
            <a:r>
              <a:rPr lang="en-US" altLang="zh-CN" sz="4000" dirty="0">
                <a:solidFill>
                  <a:srgbClr val="B3896B"/>
                </a:solidFill>
                <a:latin typeface="Times New Roman" panose="02020603050405020304" pitchFamily="18" charset="0"/>
                <a:cs typeface="Times New Roman" panose="02020603050405020304" pitchFamily="18" charset="0"/>
                <a:sym typeface="+mn-lt"/>
              </a:rPr>
              <a:t>PROBLEM STATEMENT</a:t>
            </a:r>
            <a:endParaRPr lang="en-US" altLang="zh-CN" sz="4000" dirty="0">
              <a:solidFill>
                <a:srgbClr val="B3896B"/>
              </a:solidFill>
              <a:latin typeface="Times New Roman" panose="02020603050405020304" pitchFamily="18" charset="0"/>
              <a:cs typeface="Times New Roman" panose="02020603050405020304" pitchFamily="18" charset="0"/>
              <a:sym typeface="+mn-lt"/>
            </a:endParaRPr>
          </a:p>
        </p:txBody>
      </p:sp>
      <p:sp>
        <p:nvSpPr>
          <p:cNvPr id="7" name="PA-矩形 6"/>
          <p:cNvSpPr/>
          <p:nvPr>
            <p:custDataLst>
              <p:tags r:id="rId4"/>
            </p:custDataLst>
          </p:nvPr>
        </p:nvSpPr>
        <p:spPr>
          <a:xfrm>
            <a:off x="1130300" y="1721485"/>
            <a:ext cx="10350500" cy="3415030"/>
          </a:xfrm>
          <a:prstGeom prst="rect">
            <a:avLst/>
          </a:prstGeom>
        </p:spPr>
        <p:txBody>
          <a:bodyPr wrap="square">
            <a:spAutoFit/>
          </a:bodyPr>
          <a:lstStyle/>
          <a:p>
            <a:pPr>
              <a:lnSpc>
                <a:spcPct val="150000"/>
              </a:lnSpc>
            </a:pPr>
            <a:r>
              <a:rPr lang="en-IN" dirty="0">
                <a:solidFill>
                  <a:srgbClr val="B3896B"/>
                </a:solidFill>
                <a:latin typeface="Times New Roman" panose="02020603050405020304" pitchFamily="18" charset="0"/>
                <a:cs typeface="Times New Roman" panose="02020603050405020304" pitchFamily="18" charset="0"/>
                <a:sym typeface="+mn-ea"/>
              </a:rPr>
              <a:t>In traditional paper based ticketing, everyday tickets are being printed and sealed with the date manually by the bus conductor travelling in the bus. After finish travelling, the passengers usually throw away the used paper made tickets here &amp; there which ultimately pollutes the environment. Trees are being cut as to make papers and the current system uses the paper based ticketing. Our proposed system uses the RFID tagged card carried out by the passengers and does everything automatically and eventually reduces the complexities faced by the commuters. Some benefits of RFID based ticketing framework over conventional system (both paper based tickets &amp; magnetic tickets) .</a:t>
            </a:r>
            <a:endParaRPr lang="en-IN" dirty="0">
              <a:solidFill>
                <a:srgbClr val="B3896B"/>
              </a:solidFill>
              <a:latin typeface="Times New Roman" panose="02020603050405020304" pitchFamily="18" charset="0"/>
              <a:cs typeface="Times New Roman" panose="02020603050405020304" pitchFamily="18" charset="0"/>
            </a:endParaRPr>
          </a:p>
          <a:p>
            <a:pPr>
              <a:lnSpc>
                <a:spcPct val="150000"/>
              </a:lnSpc>
            </a:pPr>
            <a:endParaRPr lang="en-IN" altLang="zh-CN" kern="0" spc="300" dirty="0">
              <a:solidFill>
                <a:srgbClr val="B3896B"/>
              </a:solidFill>
              <a:latin typeface="Times New Roman" panose="02020603050405020304" pitchFamily="18" charset="0"/>
              <a:cs typeface="Times New Roman" panose="02020603050405020304" pitchFamily="18" charset="0"/>
              <a:sym typeface="+mn-lt"/>
            </a:endParaRPr>
          </a:p>
        </p:txBody>
      </p:sp>
    </p:spTree>
    <p:custDataLst>
      <p:tags r:id="rId5"/>
    </p:custDataLst>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A-PicturePlaceholder 4"/>
          <p:cNvPicPr>
            <a:picLocks noGrp="1" noChangeAspect="1"/>
          </p:cNvPicPr>
          <p:nvPr>
            <p:ph type="pic" sz="quarter" idx="10"/>
            <p:custDataLst>
              <p:tags r:id="rId1"/>
            </p:custDataLst>
          </p:nvPr>
        </p:nvPicPr>
        <p:blipFill>
          <a:blip r:embed="rId2">
            <a:extLst>
              <a:ext uri="{28A0092B-C50C-407E-A947-70E740481C1C}">
                <a14:useLocalDpi xmlns:a14="http://schemas.microsoft.com/office/drawing/2010/main" val="0"/>
              </a:ext>
            </a:extLst>
          </a:blip>
          <a:srcRect l="40" r="40"/>
          <a:stretch>
            <a:fillRect/>
          </a:stretch>
        </p:blipFill>
        <p:spPr>
          <a:xfrm>
            <a:off x="965200" y="882650"/>
            <a:ext cx="1981200" cy="3937000"/>
          </a:xfrm>
        </p:spPr>
      </p:pic>
      <p:pic>
        <p:nvPicPr>
          <p:cNvPr id="7" name="PA-PicturePlaceholder 6"/>
          <p:cNvPicPr>
            <a:picLocks noGrp="1" noChangeAspect="1"/>
          </p:cNvPicPr>
          <p:nvPr>
            <p:ph type="pic" sz="quarter" idx="11"/>
            <p:custDataLst>
              <p:tags r:id="rId3"/>
            </p:custDataLst>
          </p:nvPr>
        </p:nvPicPr>
        <p:blipFill>
          <a:blip r:embed="rId4">
            <a:extLst>
              <a:ext uri="{28A0092B-C50C-407E-A947-70E740481C1C}">
                <a14:useLocalDpi xmlns:a14="http://schemas.microsoft.com/office/drawing/2010/main" val="0"/>
              </a:ext>
            </a:extLst>
          </a:blip>
          <a:srcRect t="689" b="689"/>
          <a:stretch>
            <a:fillRect/>
          </a:stretch>
        </p:blipFill>
        <p:spPr/>
      </p:pic>
      <p:sp>
        <p:nvSpPr>
          <p:cNvPr id="16" name="PA-文本框 15"/>
          <p:cNvSpPr txBox="1"/>
          <p:nvPr>
            <p:custDataLst>
              <p:tags r:id="rId5"/>
            </p:custDataLst>
          </p:nvPr>
        </p:nvSpPr>
        <p:spPr>
          <a:xfrm>
            <a:off x="5499735" y="280670"/>
            <a:ext cx="6537325" cy="768350"/>
          </a:xfrm>
          <a:prstGeom prst="rect">
            <a:avLst/>
          </a:prstGeom>
          <a:noFill/>
        </p:spPr>
        <p:txBody>
          <a:bodyPr wrap="square" rtlCol="0">
            <a:spAutoFit/>
          </a:bodyPr>
          <a:lstStyle/>
          <a:p>
            <a:pPr algn="ctr"/>
            <a:r>
              <a:rPr lang="en-US" altLang="zh-CN" sz="4400" b="1" dirty="0">
                <a:solidFill>
                  <a:srgbClr val="B3896B"/>
                </a:solidFill>
                <a:latin typeface="Times New Roman" panose="02020603050405020304" pitchFamily="18" charset="0"/>
                <a:cs typeface="Times New Roman" panose="02020603050405020304" pitchFamily="18" charset="0"/>
                <a:sym typeface="+mn-lt"/>
              </a:rPr>
              <a:t>EXISTING SYSTEM</a:t>
            </a:r>
            <a:r>
              <a:rPr lang="en-US" altLang="zh-CN" sz="4400" b="1" dirty="0">
                <a:solidFill>
                  <a:srgbClr val="B3896B"/>
                </a:solidFill>
                <a:cs typeface="+mn-ea"/>
                <a:sym typeface="+mn-lt"/>
              </a:rPr>
              <a:t> </a:t>
            </a:r>
            <a:endParaRPr lang="en-US" altLang="zh-CN" sz="4400" b="1" dirty="0">
              <a:solidFill>
                <a:srgbClr val="B3896B"/>
              </a:solidFill>
              <a:cs typeface="+mn-ea"/>
              <a:sym typeface="+mn-lt"/>
            </a:endParaRPr>
          </a:p>
        </p:txBody>
      </p:sp>
      <p:sp>
        <p:nvSpPr>
          <p:cNvPr id="19" name="PA-矩形 18"/>
          <p:cNvSpPr/>
          <p:nvPr>
            <p:custDataLst>
              <p:tags r:id="rId6"/>
            </p:custDataLst>
          </p:nvPr>
        </p:nvSpPr>
        <p:spPr>
          <a:xfrm>
            <a:off x="965054" y="4853404"/>
            <a:ext cx="1981563" cy="2004596"/>
          </a:xfrm>
          <a:prstGeom prst="rect">
            <a:avLst/>
          </a:prstGeom>
          <a:blipFill dpi="0" rotWithShape="1">
            <a:blip r:embed="rId7">
              <a:alphaModFix amt="22000"/>
            </a:blip>
            <a:srcRect/>
            <a:stretch>
              <a:fillRect b="-9639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PA-矩形 19"/>
          <p:cNvSpPr/>
          <p:nvPr>
            <p:custDataLst>
              <p:tags r:id="rId8"/>
            </p:custDataLst>
          </p:nvPr>
        </p:nvSpPr>
        <p:spPr>
          <a:xfrm>
            <a:off x="3398958" y="5523034"/>
            <a:ext cx="1598002" cy="1334965"/>
          </a:xfrm>
          <a:prstGeom prst="rect">
            <a:avLst/>
          </a:prstGeom>
          <a:blipFill dpi="0" rotWithShape="1">
            <a:blip r:embed="rId7">
              <a:alphaModFix amt="22000"/>
            </a:blip>
            <a:srcRect/>
            <a:stretch>
              <a:fillRect b="-1378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PA-矩形 22"/>
          <p:cNvSpPr/>
          <p:nvPr>
            <p:custDataLst>
              <p:tags r:id="rId9"/>
            </p:custDataLst>
          </p:nvPr>
        </p:nvSpPr>
        <p:spPr>
          <a:xfrm>
            <a:off x="5499735" y="1595755"/>
            <a:ext cx="6290310" cy="4769485"/>
          </a:xfrm>
          <a:prstGeom prst="rect">
            <a:avLst/>
          </a:prstGeom>
        </p:spPr>
        <p:txBody>
          <a:bodyPr wrap="square">
            <a:spAutoFit/>
          </a:bodyPr>
          <a:lstStyle/>
          <a:p>
            <a:pPr marL="0" indent="0" algn="l">
              <a:buNone/>
            </a:pPr>
            <a:r>
              <a:rPr lang="en-IN" sz="1600" dirty="0">
                <a:solidFill>
                  <a:srgbClr val="8E6B53"/>
                </a:solidFill>
                <a:latin typeface="Times New Roman" panose="02020603050405020304" pitchFamily="18" charset="0"/>
                <a:cs typeface="Times New Roman" panose="02020603050405020304" pitchFamily="18" charset="0"/>
                <a:sym typeface="+mn-ea"/>
              </a:rPr>
              <a:t>The existing systems determines only the density of the crowd in the bus.</a:t>
            </a:r>
            <a:endParaRPr lang="en-IN" sz="1600" dirty="0">
              <a:solidFill>
                <a:srgbClr val="8E6B53"/>
              </a:solidFill>
              <a:latin typeface="Times New Roman" panose="02020603050405020304" pitchFamily="18" charset="0"/>
              <a:cs typeface="Times New Roman" panose="02020603050405020304" pitchFamily="18" charset="0"/>
              <a:sym typeface="+mn-ea"/>
            </a:endParaRPr>
          </a:p>
          <a:p>
            <a:pPr marL="0" indent="0" algn="l">
              <a:buNone/>
            </a:pPr>
            <a:endParaRPr lang="en-IN" sz="1600" dirty="0">
              <a:solidFill>
                <a:srgbClr val="8E6B53"/>
              </a:solidFill>
              <a:latin typeface="Times New Roman" panose="02020603050405020304" pitchFamily="18" charset="0"/>
              <a:cs typeface="Times New Roman" panose="02020603050405020304" pitchFamily="18" charset="0"/>
            </a:endParaRPr>
          </a:p>
          <a:p>
            <a:pPr marL="0" indent="0" algn="l">
              <a:buFont typeface="Wingdings" panose="05000000000000000000" pitchFamily="2" charset="2"/>
              <a:buNone/>
            </a:pPr>
            <a:r>
              <a:rPr lang="en-IN" sz="1600" dirty="0">
                <a:solidFill>
                  <a:srgbClr val="8E6B53"/>
                </a:solidFill>
                <a:latin typeface="Times New Roman" panose="02020603050405020304" pitchFamily="18" charset="0"/>
                <a:cs typeface="Times New Roman" panose="02020603050405020304" pitchFamily="18" charset="0"/>
                <a:sym typeface="+mn-ea"/>
              </a:rPr>
              <a:t>• In the existing system, the bus tickets are provided by the bus conductor and monitoring the traffic and bus routes are done.</a:t>
            </a:r>
            <a:endParaRPr lang="en-IN" sz="1600" dirty="0">
              <a:solidFill>
                <a:srgbClr val="8E6B53"/>
              </a:solidFill>
              <a:latin typeface="Times New Roman" panose="02020603050405020304" pitchFamily="18" charset="0"/>
              <a:cs typeface="Times New Roman" panose="02020603050405020304" pitchFamily="18" charset="0"/>
              <a:sym typeface="+mn-ea"/>
            </a:endParaRPr>
          </a:p>
          <a:p>
            <a:pPr marL="0" indent="0" algn="l">
              <a:buFont typeface="Wingdings" panose="05000000000000000000" pitchFamily="2" charset="2"/>
              <a:buNone/>
            </a:pPr>
            <a:endParaRPr lang="en-IN" sz="1600" dirty="0">
              <a:solidFill>
                <a:srgbClr val="8E6B53"/>
              </a:solidFill>
              <a:latin typeface="Times New Roman" panose="02020603050405020304" pitchFamily="18" charset="0"/>
              <a:cs typeface="Times New Roman" panose="02020603050405020304" pitchFamily="18" charset="0"/>
            </a:endParaRPr>
          </a:p>
          <a:p>
            <a:pPr marL="0" indent="0" algn="l">
              <a:buFont typeface="Wingdings" panose="05000000000000000000" pitchFamily="2" charset="2"/>
              <a:buNone/>
            </a:pPr>
            <a:r>
              <a:rPr lang="en-IN" sz="1600" dirty="0">
                <a:solidFill>
                  <a:srgbClr val="8E6B53"/>
                </a:solidFill>
                <a:latin typeface="Times New Roman" panose="02020603050405020304" pitchFamily="18" charset="0"/>
                <a:cs typeface="Times New Roman" panose="02020603050405020304" pitchFamily="18" charset="0"/>
                <a:sym typeface="+mn-ea"/>
              </a:rPr>
              <a:t>• Information about the location of the bus is sent to the bus information server. The location of the bus is monitored and the location will be viewed on our mobile and also the crowd level can be detected to avoid bus crowds.</a:t>
            </a:r>
            <a:endParaRPr lang="en-IN" sz="1600" dirty="0">
              <a:solidFill>
                <a:srgbClr val="8E6B53"/>
              </a:solidFill>
              <a:latin typeface="Times New Roman" panose="02020603050405020304" pitchFamily="18" charset="0"/>
              <a:cs typeface="Times New Roman" panose="02020603050405020304" pitchFamily="18" charset="0"/>
              <a:sym typeface="+mn-ea"/>
            </a:endParaRPr>
          </a:p>
          <a:p>
            <a:pPr marL="0" indent="0" algn="l">
              <a:buFont typeface="Wingdings" panose="05000000000000000000" pitchFamily="2" charset="2"/>
              <a:buNone/>
            </a:pPr>
            <a:endParaRPr lang="en-IN" sz="1600" dirty="0">
              <a:solidFill>
                <a:srgbClr val="8E6B53"/>
              </a:solidFill>
              <a:latin typeface="Times New Roman" panose="02020603050405020304" pitchFamily="18" charset="0"/>
              <a:cs typeface="Times New Roman" panose="02020603050405020304" pitchFamily="18" charset="0"/>
            </a:endParaRPr>
          </a:p>
          <a:p>
            <a:pPr marL="0" indent="0" algn="l">
              <a:buFont typeface="Wingdings" panose="05000000000000000000" pitchFamily="2" charset="2"/>
              <a:buNone/>
            </a:pPr>
            <a:r>
              <a:rPr lang="en-IN" sz="1600" dirty="0">
                <a:solidFill>
                  <a:srgbClr val="8E6B53"/>
                </a:solidFill>
                <a:latin typeface="Times New Roman" panose="02020603050405020304" pitchFamily="18" charset="0"/>
                <a:cs typeface="Times New Roman" panose="02020603050405020304" pitchFamily="18" charset="0"/>
                <a:sym typeface="+mn-ea"/>
              </a:rPr>
              <a:t>• The disadvantages of the existing system are possibility of over fare on ticket charges, the system is applicable only for comfort journey, not for secured journey, the exact count of passenger in the bus is not </a:t>
            </a:r>
            <a:endParaRPr lang="en-IN" sz="1600" dirty="0">
              <a:solidFill>
                <a:srgbClr val="8E6B53"/>
              </a:solidFill>
              <a:latin typeface="Times New Roman" panose="02020603050405020304" pitchFamily="18" charset="0"/>
              <a:cs typeface="Times New Roman" panose="02020603050405020304" pitchFamily="18" charset="0"/>
            </a:endParaRPr>
          </a:p>
          <a:p>
            <a:pPr marL="0" indent="0" algn="l">
              <a:buFont typeface="Wingdings" panose="05000000000000000000" pitchFamily="2" charset="2"/>
              <a:buNone/>
            </a:pPr>
            <a:r>
              <a:rPr lang="en-IN" sz="1600" dirty="0">
                <a:solidFill>
                  <a:srgbClr val="8E6B53"/>
                </a:solidFill>
                <a:latin typeface="Times New Roman" panose="02020603050405020304" pitchFamily="18" charset="0"/>
                <a:cs typeface="Times New Roman" panose="02020603050405020304" pitchFamily="18" charset="0"/>
                <a:sym typeface="+mn-ea"/>
              </a:rPr>
              <a:t>provided and advanced accident alert system is absent.</a:t>
            </a:r>
            <a:endParaRPr lang="en-IN" sz="1600" dirty="0">
              <a:solidFill>
                <a:srgbClr val="8E6B53"/>
              </a:solidFill>
              <a:latin typeface="Times New Roman" panose="02020603050405020304" pitchFamily="18" charset="0"/>
              <a:cs typeface="Times New Roman" panose="02020603050405020304" pitchFamily="18" charset="0"/>
              <a:sym typeface="+mn-ea"/>
            </a:endParaRPr>
          </a:p>
          <a:p>
            <a:pPr marL="0" indent="0" algn="l">
              <a:buFont typeface="Wingdings" panose="05000000000000000000" pitchFamily="2" charset="2"/>
              <a:buNone/>
            </a:pPr>
            <a:endParaRPr lang="en-IN" sz="1600" dirty="0">
              <a:solidFill>
                <a:srgbClr val="8E6B53"/>
              </a:solidFill>
              <a:latin typeface="Times New Roman" panose="02020603050405020304" pitchFamily="18" charset="0"/>
              <a:cs typeface="Times New Roman" panose="02020603050405020304" pitchFamily="18" charset="0"/>
            </a:endParaRPr>
          </a:p>
          <a:p>
            <a:pPr marL="0" indent="0" algn="l">
              <a:buFont typeface="Wingdings" panose="05000000000000000000" pitchFamily="2" charset="2"/>
              <a:buNone/>
            </a:pPr>
            <a:r>
              <a:rPr lang="en-IN" sz="1600" dirty="0">
                <a:solidFill>
                  <a:srgbClr val="8E6B53"/>
                </a:solidFill>
                <a:latin typeface="Times New Roman" panose="02020603050405020304" pitchFamily="18" charset="0"/>
                <a:cs typeface="Times New Roman" panose="02020603050405020304" pitchFamily="18" charset="0"/>
                <a:sym typeface="+mn-ea"/>
              </a:rPr>
              <a:t>• Using webcam for crowd management is not a good option and it is less efficient.</a:t>
            </a:r>
            <a:endParaRPr lang="en-IN" sz="1600" dirty="0">
              <a:solidFill>
                <a:srgbClr val="8E6B53"/>
              </a:solidFill>
              <a:latin typeface="Times New Roman" panose="02020603050405020304" pitchFamily="18" charset="0"/>
              <a:cs typeface="Times New Roman" panose="02020603050405020304" pitchFamily="18" charset="0"/>
            </a:endParaRPr>
          </a:p>
          <a:p>
            <a:pPr marL="0" indent="0" algn="l">
              <a:lnSpc>
                <a:spcPct val="200000"/>
              </a:lnSpc>
              <a:buNone/>
            </a:pPr>
            <a:endParaRPr lang="en-IN" altLang="en-US" sz="1600" spc="300" dirty="0">
              <a:solidFill>
                <a:srgbClr val="8E6B53"/>
              </a:solidFill>
              <a:latin typeface="Times New Roman" panose="02020603050405020304" pitchFamily="18" charset="0"/>
              <a:cs typeface="Times New Roman" panose="02020603050405020304" pitchFamily="18" charset="0"/>
              <a:sym typeface="+mn-lt"/>
            </a:endParaRPr>
          </a:p>
        </p:txBody>
      </p:sp>
    </p:spTree>
    <p:custDataLst>
      <p:tags r:id="rId10"/>
    </p:custDataLst>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A-PicturePlaceholder 3"/>
          <p:cNvPicPr>
            <a:picLocks noGrp="1" noChangeAspect="1"/>
          </p:cNvPicPr>
          <p:nvPr>
            <p:ph type="pic" sz="quarter" idx="10"/>
            <p:custDataLst>
              <p:tags r:id="rId1"/>
            </p:custDataLst>
          </p:nvPr>
        </p:nvPicPr>
        <p:blipFill rotWithShape="1">
          <a:blip r:embed="rId2">
            <a:extLst>
              <a:ext uri="{28A0092B-C50C-407E-A947-70E740481C1C}">
                <a14:useLocalDpi xmlns:a14="http://schemas.microsoft.com/office/drawing/2010/main" val="0"/>
              </a:ext>
            </a:extLst>
          </a:blip>
          <a:srcRect l="16819" t="-4963" r="-22595" b="15714"/>
          <a:stretch>
            <a:fillRect/>
          </a:stretch>
        </p:blipFill>
        <p:spPr>
          <a:xfrm>
            <a:off x="0" y="0"/>
            <a:ext cx="12192000" cy="6858000"/>
          </a:xfrm>
        </p:spPr>
      </p:pic>
      <p:sp>
        <p:nvSpPr>
          <p:cNvPr id="5" name="PA-文本框 4"/>
          <p:cNvSpPr txBox="1"/>
          <p:nvPr>
            <p:custDataLst>
              <p:tags r:id="rId3"/>
            </p:custDataLst>
          </p:nvPr>
        </p:nvSpPr>
        <p:spPr>
          <a:xfrm>
            <a:off x="6025515" y="200660"/>
            <a:ext cx="5737225" cy="768350"/>
          </a:xfrm>
          <a:prstGeom prst="rect">
            <a:avLst/>
          </a:prstGeom>
          <a:noFill/>
        </p:spPr>
        <p:txBody>
          <a:bodyPr wrap="square" rtlCol="0">
            <a:spAutoFit/>
          </a:bodyPr>
          <a:lstStyle/>
          <a:p>
            <a:pPr algn="r"/>
            <a:r>
              <a:rPr lang="en-US" altLang="zh-CN" sz="4400" dirty="0">
                <a:solidFill>
                  <a:srgbClr val="B3896B"/>
                </a:solidFill>
                <a:latin typeface="Times New Roman" panose="02020603050405020304" pitchFamily="18" charset="0"/>
                <a:cs typeface="Times New Roman" panose="02020603050405020304" pitchFamily="18" charset="0"/>
                <a:sym typeface="+mn-lt"/>
              </a:rPr>
              <a:t>PROPOSED SYSTEM</a:t>
            </a:r>
            <a:endParaRPr lang="en-US" altLang="zh-CN" sz="4400" dirty="0">
              <a:solidFill>
                <a:srgbClr val="B3896B"/>
              </a:solidFill>
              <a:latin typeface="Times New Roman" panose="02020603050405020304" pitchFamily="18" charset="0"/>
              <a:cs typeface="Times New Roman" panose="02020603050405020304" pitchFamily="18" charset="0"/>
              <a:sym typeface="+mn-lt"/>
            </a:endParaRPr>
          </a:p>
        </p:txBody>
      </p:sp>
      <p:sp>
        <p:nvSpPr>
          <p:cNvPr id="7" name="PA-矩形 6"/>
          <p:cNvSpPr/>
          <p:nvPr>
            <p:custDataLst>
              <p:tags r:id="rId4"/>
            </p:custDataLst>
          </p:nvPr>
        </p:nvSpPr>
        <p:spPr>
          <a:xfrm>
            <a:off x="6024880" y="1337310"/>
            <a:ext cx="5848350" cy="5754370"/>
          </a:xfrm>
          <a:prstGeom prst="rect">
            <a:avLst/>
          </a:prstGeom>
        </p:spPr>
        <p:txBody>
          <a:bodyPr wrap="square">
            <a:spAutoFit/>
          </a:bodyPr>
          <a:lstStyle/>
          <a:p>
            <a:pPr marL="285750" indent="-285750" algn="just">
              <a:buFont typeface="Wingdings" panose="05000000000000000000" charset="0"/>
              <a:buChar char="Ø"/>
            </a:pPr>
            <a:r>
              <a:rPr lang="en-IN" sz="1600" dirty="0">
                <a:solidFill>
                  <a:srgbClr val="B3896B"/>
                </a:solidFill>
                <a:latin typeface="Times New Roman" panose="02020603050405020304" pitchFamily="18" charset="0"/>
                <a:cs typeface="Times New Roman" panose="02020603050405020304" pitchFamily="18" charset="0"/>
                <a:sym typeface="+mn-ea"/>
              </a:rPr>
              <a:t>Users can scan the QR code instead of the paper tickets. The passengers are provided with an android app where they register their details by providing their mobile number, email id, user-name, and password. </a:t>
            </a:r>
            <a:endParaRPr lang="en-IN" sz="1600" dirty="0">
              <a:solidFill>
                <a:srgbClr val="B3896B"/>
              </a:solidFill>
              <a:latin typeface="Times New Roman" panose="02020603050405020304" pitchFamily="18" charset="0"/>
              <a:cs typeface="Times New Roman" panose="02020603050405020304" pitchFamily="18" charset="0"/>
              <a:sym typeface="+mn-ea"/>
            </a:endParaRPr>
          </a:p>
          <a:p>
            <a:pPr algn="just">
              <a:buFont typeface="Arial" panose="020B0604020202020204" pitchFamily="34" charset="0"/>
              <a:buChar char="•"/>
            </a:pPr>
            <a:endParaRPr lang="en-IN" sz="1600" dirty="0">
              <a:solidFill>
                <a:srgbClr val="B3896B"/>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charset="0"/>
              <a:buChar char="Ø"/>
            </a:pPr>
            <a:r>
              <a:rPr lang="en-IN" sz="1600" dirty="0">
                <a:solidFill>
                  <a:srgbClr val="B3896B"/>
                </a:solidFill>
                <a:latin typeface="Times New Roman" panose="02020603050405020304" pitchFamily="18" charset="0"/>
                <a:cs typeface="Times New Roman" panose="02020603050405020304" pitchFamily="18" charset="0"/>
                <a:sym typeface="+mn-ea"/>
              </a:rPr>
              <a:t>After registration, the users can log in with the id and password provided while registration. The next step will be adding the money to the wallet and it can be done by usual bank transaction by entering bank details manually.</a:t>
            </a:r>
            <a:endParaRPr lang="en-IN" sz="1600" dirty="0">
              <a:solidFill>
                <a:srgbClr val="B3896B"/>
              </a:solidFill>
              <a:latin typeface="Times New Roman" panose="02020603050405020304" pitchFamily="18" charset="0"/>
              <a:cs typeface="Times New Roman" panose="02020603050405020304" pitchFamily="18" charset="0"/>
              <a:sym typeface="+mn-ea"/>
            </a:endParaRPr>
          </a:p>
          <a:p>
            <a:pPr algn="just">
              <a:buFont typeface="Arial" panose="020B0604020202020204" pitchFamily="34" charset="0"/>
              <a:buChar char="•"/>
            </a:pPr>
            <a:endParaRPr lang="en-IN" sz="1600" dirty="0">
              <a:solidFill>
                <a:srgbClr val="B3896B"/>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charset="0"/>
              <a:buChar char="Ø"/>
            </a:pPr>
            <a:r>
              <a:rPr lang="en-IN" sz="1600" dirty="0">
                <a:solidFill>
                  <a:srgbClr val="B3896B"/>
                </a:solidFill>
                <a:latin typeface="Times New Roman" panose="02020603050405020304" pitchFamily="18" charset="0"/>
                <a:cs typeface="Times New Roman" panose="02020603050405020304" pitchFamily="18" charset="0"/>
                <a:sym typeface="+mn-ea"/>
              </a:rPr>
              <a:t>In the next process, the user has to enter the from and to address. By doing this the app will automatically generate the number of buses running on that particular route along with the amount details per head.</a:t>
            </a:r>
            <a:endParaRPr lang="en-IN" sz="1600" dirty="0">
              <a:solidFill>
                <a:srgbClr val="B3896B"/>
              </a:solidFill>
              <a:latin typeface="Times New Roman" panose="02020603050405020304" pitchFamily="18" charset="0"/>
              <a:cs typeface="Times New Roman" panose="02020603050405020304" pitchFamily="18" charset="0"/>
              <a:sym typeface="+mn-ea"/>
            </a:endParaRPr>
          </a:p>
          <a:p>
            <a:pPr algn="just">
              <a:buFont typeface="Arial" panose="020B0604020202020204" pitchFamily="34" charset="0"/>
              <a:buChar char="•"/>
            </a:pPr>
            <a:endParaRPr lang="en-IN" sz="1600" dirty="0">
              <a:solidFill>
                <a:srgbClr val="B3896B"/>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charset="0"/>
              <a:buChar char="Ø"/>
            </a:pPr>
            <a:r>
              <a:rPr lang="en-IN" sz="1600" dirty="0">
                <a:solidFill>
                  <a:srgbClr val="B3896B"/>
                </a:solidFill>
                <a:latin typeface="Times New Roman" panose="02020603050405020304" pitchFamily="18" charset="0"/>
                <a:cs typeface="Times New Roman" panose="02020603050405020304" pitchFamily="18" charset="0"/>
                <a:sym typeface="+mn-ea"/>
              </a:rPr>
              <a:t>Then comes the number of passengers to be traveled during that particular journey, enter the details and select next. Now it will generate the total amount that will be deducted from our wallet but before the amount will be deducted the passengers will have to scan the QR code that will be inside the bus with the conductor or in the entrance of the bus door.</a:t>
            </a:r>
            <a:endParaRPr lang="en-IN" sz="1600" dirty="0">
              <a:solidFill>
                <a:srgbClr val="B3896B"/>
              </a:solidFill>
              <a:latin typeface="Times New Roman" panose="02020603050405020304" pitchFamily="18" charset="0"/>
              <a:cs typeface="Times New Roman" panose="02020603050405020304" pitchFamily="18" charset="0"/>
            </a:endParaRPr>
          </a:p>
          <a:p>
            <a:pPr algn="just">
              <a:lnSpc>
                <a:spcPct val="200000"/>
              </a:lnSpc>
            </a:pPr>
            <a:endParaRPr lang="en-IN" altLang="en-US" sz="1600" spc="300" dirty="0">
              <a:solidFill>
                <a:srgbClr val="B3896B"/>
              </a:solidFill>
              <a:latin typeface="Times New Roman" panose="02020603050405020304" pitchFamily="18" charset="0"/>
              <a:cs typeface="Times New Roman" panose="02020603050405020304" pitchFamily="18" charset="0"/>
              <a:sym typeface="+mn-lt"/>
            </a:endParaRPr>
          </a:p>
        </p:txBody>
      </p:sp>
    </p:spTree>
    <p:custDataLst>
      <p:tags r:id="rId5"/>
    </p:custData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A-图片 3"/>
          <p:cNvPicPr>
            <a:picLocks noChangeAspect="1"/>
          </p:cNvPicPr>
          <p:nvPr>
            <p:custDataLst>
              <p:tags r:id="rId1"/>
            </p:custDataLst>
          </p:nvPr>
        </p:nvPicPr>
        <p:blipFill rotWithShape="1">
          <a:blip r:embed="rId2">
            <a:extLst>
              <a:ext uri="{28A0092B-C50C-407E-A947-70E740481C1C}">
                <a14:useLocalDpi xmlns:a14="http://schemas.microsoft.com/office/drawing/2010/main" val="0"/>
              </a:ext>
            </a:extLst>
          </a:blip>
          <a:srcRect l="36414" r="1"/>
          <a:stretch>
            <a:fillRect/>
          </a:stretch>
        </p:blipFill>
        <p:spPr>
          <a:xfrm rot="16200000">
            <a:off x="4333875" y="1659255"/>
            <a:ext cx="4752975" cy="5646420"/>
          </a:xfrm>
          <a:prstGeom prst="rect">
            <a:avLst/>
          </a:prstGeom>
        </p:spPr>
      </p:pic>
      <p:sp>
        <p:nvSpPr>
          <p:cNvPr id="15" name="PA-文本框 4"/>
          <p:cNvSpPr txBox="1"/>
          <p:nvPr>
            <p:custDataLst>
              <p:tags r:id="rId3"/>
            </p:custDataLst>
          </p:nvPr>
        </p:nvSpPr>
        <p:spPr>
          <a:xfrm>
            <a:off x="3289183" y="244565"/>
            <a:ext cx="5613634" cy="768350"/>
          </a:xfrm>
          <a:prstGeom prst="rect">
            <a:avLst/>
          </a:prstGeom>
          <a:noFill/>
        </p:spPr>
        <p:txBody>
          <a:bodyPr wrap="square" rtlCol="0">
            <a:spAutoFit/>
          </a:bodyPr>
          <a:lstStyle/>
          <a:p>
            <a:pPr algn="ctr"/>
            <a:r>
              <a:rPr lang="en-US" altLang="zh-CN" sz="4400" dirty="0">
                <a:solidFill>
                  <a:srgbClr val="B3896B"/>
                </a:solidFill>
                <a:latin typeface="Times New Roman" panose="02020603050405020304" pitchFamily="18" charset="0"/>
                <a:cs typeface="Times New Roman" panose="02020603050405020304" pitchFamily="18" charset="0"/>
                <a:sym typeface="+mn-lt"/>
              </a:rPr>
              <a:t>METHODOLOGY</a:t>
            </a:r>
            <a:endParaRPr lang="en-US" altLang="zh-CN" sz="4400" dirty="0">
              <a:solidFill>
                <a:srgbClr val="B3896B"/>
              </a:solidFill>
              <a:latin typeface="Times New Roman" panose="02020603050405020304" pitchFamily="18" charset="0"/>
              <a:cs typeface="Times New Roman" panose="02020603050405020304" pitchFamily="18" charset="0"/>
              <a:sym typeface="+mn-lt"/>
            </a:endParaRPr>
          </a:p>
        </p:txBody>
      </p:sp>
      <p:sp>
        <p:nvSpPr>
          <p:cNvPr id="2" name="Text Box 1"/>
          <p:cNvSpPr txBox="1"/>
          <p:nvPr/>
        </p:nvSpPr>
        <p:spPr>
          <a:xfrm>
            <a:off x="1044575" y="1451610"/>
            <a:ext cx="10000615" cy="3692525"/>
          </a:xfrm>
          <a:prstGeom prst="rect">
            <a:avLst/>
          </a:prstGeom>
          <a:noFill/>
        </p:spPr>
        <p:txBody>
          <a:bodyPr wrap="square" rtlCol="0">
            <a:spAutoFit/>
          </a:bodyPr>
          <a:p>
            <a:pPr marL="285750" indent="-285750" algn="just">
              <a:lnSpc>
                <a:spcPct val="150000"/>
              </a:lnSpc>
              <a:buFont typeface="Wingdings" panose="05000000000000000000" charset="0"/>
              <a:buChar char="Ø"/>
            </a:pPr>
            <a:r>
              <a:rPr lang="en-US">
                <a:solidFill>
                  <a:srgbClr val="8E6B53"/>
                </a:solidFill>
                <a:latin typeface="Times New Roman" panose="02020603050405020304"/>
                <a:cs typeface="Times New Roman" panose="02020603050405020304"/>
                <a:sym typeface="+mn-ea"/>
              </a:rPr>
              <a:t>IR sensors are used for detecting the crowd entering and leaving the bus. </a:t>
            </a:r>
            <a:endParaRPr lang="en-US">
              <a:solidFill>
                <a:srgbClr val="8E6B53"/>
              </a:solidFill>
              <a:latin typeface="Times New Roman" panose="02020603050405020304"/>
              <a:cs typeface="Times New Roman" panose="02020603050405020304"/>
              <a:sym typeface="+mn-ea"/>
            </a:endParaRPr>
          </a:p>
          <a:p>
            <a:pPr indent="0" algn="just">
              <a:lnSpc>
                <a:spcPct val="150000"/>
              </a:lnSpc>
              <a:buFont typeface="Arial" panose="020B0604020202020204" pitchFamily="34" charset="0"/>
              <a:buNone/>
            </a:pPr>
            <a:endParaRPr lang="en-US" dirty="0">
              <a:solidFill>
                <a:srgbClr val="8E6B53"/>
              </a:solidFill>
              <a:latin typeface="Times New Roman" panose="02020603050405020304"/>
              <a:cs typeface="Times New Roman" panose="02020603050405020304"/>
            </a:endParaRPr>
          </a:p>
          <a:p>
            <a:pPr marL="285750" indent="-285750" algn="just">
              <a:lnSpc>
                <a:spcPct val="150000"/>
              </a:lnSpc>
              <a:buFont typeface="Wingdings" panose="05000000000000000000" charset="0"/>
              <a:buChar char="Ø"/>
            </a:pPr>
            <a:r>
              <a:rPr lang="en-US">
                <a:solidFill>
                  <a:srgbClr val="8E6B53"/>
                </a:solidFill>
                <a:latin typeface="Times New Roman" panose="02020603050405020304"/>
                <a:cs typeface="Times New Roman" panose="02020603050405020304"/>
                <a:sym typeface="+mn-ea"/>
              </a:rPr>
              <a:t>Softcopy of the generated ticket will be sent to </a:t>
            </a:r>
            <a:r>
              <a:rPr lang="en-US" dirty="0">
                <a:solidFill>
                  <a:srgbClr val="8E6B53"/>
                </a:solidFill>
                <a:latin typeface="Times New Roman" panose="02020603050405020304"/>
                <a:cs typeface="Times New Roman" panose="02020603050405020304"/>
                <a:sym typeface="+mn-ea"/>
              </a:rPr>
              <a:t>the user’s pre-registered mobile number, so that no more loss of ticket will occur. </a:t>
            </a:r>
            <a:endParaRPr lang="en-US" dirty="0">
              <a:solidFill>
                <a:srgbClr val="8E6B53"/>
              </a:solidFill>
              <a:latin typeface="Times New Roman" panose="02020603050405020304"/>
              <a:cs typeface="Times New Roman" panose="02020603050405020304"/>
              <a:sym typeface="+mn-ea"/>
            </a:endParaRPr>
          </a:p>
          <a:p>
            <a:pPr indent="0" algn="just">
              <a:lnSpc>
                <a:spcPct val="150000"/>
              </a:lnSpc>
              <a:buFont typeface="Arial" panose="020B0604020202020204" pitchFamily="34" charset="0"/>
              <a:buNone/>
            </a:pPr>
            <a:endParaRPr lang="en-US">
              <a:solidFill>
                <a:srgbClr val="8E6B53"/>
              </a:solidFill>
              <a:latin typeface="Times New Roman" panose="02020603050405020304"/>
              <a:cs typeface="Times New Roman" panose="02020603050405020304"/>
            </a:endParaRPr>
          </a:p>
          <a:p>
            <a:pPr marL="285750" indent="-285750" algn="just">
              <a:lnSpc>
                <a:spcPct val="150000"/>
              </a:lnSpc>
              <a:buFont typeface="Wingdings" panose="05000000000000000000" charset="0"/>
              <a:buChar char="Ø"/>
            </a:pPr>
            <a:r>
              <a:rPr lang="en-US" dirty="0">
                <a:solidFill>
                  <a:srgbClr val="8E6B53"/>
                </a:solidFill>
                <a:latin typeface="Times New Roman" panose="02020603050405020304"/>
                <a:sym typeface="+mn-ea"/>
              </a:rPr>
              <a:t>During any accident on the bus, the GPS location is immediately tracked and sent to the nearby hospital.</a:t>
            </a:r>
            <a:endParaRPr lang="en-US" dirty="0">
              <a:solidFill>
                <a:srgbClr val="8E6B53"/>
              </a:solidFill>
              <a:latin typeface="Times New Roman" panose="02020603050405020304"/>
              <a:sym typeface="+mn-ea"/>
            </a:endParaRPr>
          </a:p>
          <a:p>
            <a:pPr algn="just">
              <a:lnSpc>
                <a:spcPct val="150000"/>
              </a:lnSpc>
              <a:buFont typeface="Arial" panose="020B0604020202020204" pitchFamily="34" charset="0"/>
              <a:buChar char="•"/>
            </a:pPr>
            <a:endParaRPr lang="en-US" dirty="0">
              <a:solidFill>
                <a:srgbClr val="8E6B53"/>
              </a:solidFill>
              <a:latin typeface="Times New Roman" panose="02020603050405020304"/>
              <a:sym typeface="+mn-ea"/>
            </a:endParaRPr>
          </a:p>
          <a:p>
            <a:pPr marL="285750" indent="-285750" algn="just">
              <a:lnSpc>
                <a:spcPct val="150000"/>
              </a:lnSpc>
              <a:buFont typeface="Wingdings" panose="05000000000000000000" charset="0"/>
              <a:buChar char="Ø"/>
            </a:pPr>
            <a:r>
              <a:rPr lang="en-US" dirty="0">
                <a:solidFill>
                  <a:srgbClr val="8E6B53"/>
                </a:solidFill>
                <a:latin typeface="Times New Roman" panose="02020603050405020304"/>
                <a:sym typeface="+mn-ea"/>
              </a:rPr>
              <a:t>The overall system can be monitored from the main station.</a:t>
            </a:r>
            <a:endParaRPr lang="en-US">
              <a:solidFill>
                <a:srgbClr val="8E6B53"/>
              </a:solidFill>
            </a:endParaRPr>
          </a:p>
          <a:p>
            <a:pPr algn="just"/>
            <a:endParaRPr lang="en-US">
              <a:solidFill>
                <a:srgbClr val="8E6B53"/>
              </a:solidFill>
            </a:endParaRPr>
          </a:p>
        </p:txBody>
      </p:sp>
    </p:spTree>
    <p:custDataLst>
      <p:tags r:id="rId4"/>
    </p:custDataLst>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A-PicturePlaceholder 11"/>
          <p:cNvPicPr>
            <a:picLocks noGrp="1" noChangeAspect="1"/>
          </p:cNvPicPr>
          <p:nvPr>
            <p:ph type="pic" sz="quarter" idx="10"/>
            <p:custDataLst>
              <p:tags r:id="rId1"/>
            </p:custDataLst>
          </p:nvPr>
        </p:nvPicPr>
        <p:blipFill rotWithShape="1">
          <a:blip r:embed="rId2">
            <a:extLst>
              <a:ext uri="{28A0092B-C50C-407E-A947-70E740481C1C}">
                <a14:useLocalDpi xmlns:a14="http://schemas.microsoft.com/office/drawing/2010/main" val="0"/>
              </a:ext>
            </a:extLst>
          </a:blip>
          <a:srcRect l="41042" t="7818" r="-41042" b="7818"/>
          <a:stretch>
            <a:fillRect/>
          </a:stretch>
        </p:blipFill>
        <p:spPr>
          <a:xfrm>
            <a:off x="0" y="0"/>
            <a:ext cx="12192000" cy="6858000"/>
          </a:xfrm>
        </p:spPr>
      </p:pic>
      <p:pic>
        <p:nvPicPr>
          <p:cNvPr id="6" name="Content Placeholder 5"/>
          <p:cNvPicPr>
            <a:picLocks noChangeAspect="1"/>
          </p:cNvPicPr>
          <p:nvPr>
            <p:ph idx="1"/>
          </p:nvPr>
        </p:nvPicPr>
        <p:blipFill>
          <a:blip r:embed="rId3"/>
          <a:stretch>
            <a:fillRect/>
          </a:stretch>
        </p:blipFill>
        <p:spPr>
          <a:xfrm>
            <a:off x="2077720" y="1690370"/>
            <a:ext cx="9199245" cy="4478020"/>
          </a:xfrm>
          <a:prstGeom prst="rect">
            <a:avLst/>
          </a:prstGeom>
        </p:spPr>
      </p:pic>
      <p:sp>
        <p:nvSpPr>
          <p:cNvPr id="4" name="PA-文本框 3"/>
          <p:cNvSpPr txBox="1"/>
          <p:nvPr>
            <p:custDataLst>
              <p:tags r:id="rId4"/>
            </p:custDataLst>
          </p:nvPr>
        </p:nvSpPr>
        <p:spPr>
          <a:xfrm>
            <a:off x="159385" y="438150"/>
            <a:ext cx="11939270" cy="768350"/>
          </a:xfrm>
          <a:prstGeom prst="rect">
            <a:avLst/>
          </a:prstGeom>
          <a:noFill/>
        </p:spPr>
        <p:txBody>
          <a:bodyPr wrap="square" rtlCol="0">
            <a:spAutoFit/>
          </a:bodyPr>
          <a:p>
            <a:pPr algn="ctr"/>
            <a:r>
              <a:rPr lang="en-US" altLang="zh-CN" sz="4400" dirty="0">
                <a:solidFill>
                  <a:srgbClr val="B3896B"/>
                </a:solidFill>
                <a:latin typeface="Times New Roman" panose="02020603050405020304" pitchFamily="18" charset="0"/>
                <a:cs typeface="Times New Roman" panose="02020603050405020304" pitchFamily="18" charset="0"/>
                <a:sym typeface="+mn-lt"/>
              </a:rPr>
              <a:t>PROPOSED SYSTEM ARCHITECTURE</a:t>
            </a:r>
            <a:endParaRPr lang="en-US" altLang="zh-CN" sz="4400" dirty="0">
              <a:solidFill>
                <a:srgbClr val="B3896B"/>
              </a:solidFill>
              <a:latin typeface="Times New Roman" panose="02020603050405020304" pitchFamily="18" charset="0"/>
              <a:cs typeface="Times New Roman" panose="02020603050405020304" pitchFamily="18" charset="0"/>
              <a:sym typeface="+mn-lt"/>
            </a:endParaRPr>
          </a:p>
        </p:txBody>
      </p:sp>
    </p:spTree>
    <p:custDataLst>
      <p:tags r:id="rId5"/>
    </p:custDataLst>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A-PicturePlaceholder 4"/>
          <p:cNvPicPr>
            <a:picLocks noGrp="1" noChangeAspect="1"/>
          </p:cNvPicPr>
          <p:nvPr>
            <p:ph type="pic" sz="quarter" idx="10"/>
            <p:custDataLst>
              <p:tags r:id="rId1"/>
            </p:custDataLst>
          </p:nvPr>
        </p:nvPicPr>
        <p:blipFill>
          <a:blip r:embed="rId2">
            <a:extLst>
              <a:ext uri="{28A0092B-C50C-407E-A947-70E740481C1C}">
                <a14:useLocalDpi xmlns:a14="http://schemas.microsoft.com/office/drawing/2010/main" val="0"/>
              </a:ext>
            </a:extLst>
          </a:blip>
          <a:srcRect t="85" b="85"/>
          <a:stretch>
            <a:fillRect/>
          </a:stretch>
        </p:blipFill>
        <p:spPr/>
      </p:pic>
      <p:pic>
        <p:nvPicPr>
          <p:cNvPr id="12" name="PA-PicturePlaceholder 11"/>
          <p:cNvPicPr>
            <a:picLocks noGrp="1" noChangeAspect="1"/>
          </p:cNvPicPr>
          <p:nvPr>
            <p:ph type="pic" sz="quarter" idx="11"/>
            <p:custDataLst>
              <p:tags r:id="rId3"/>
            </p:custDataLst>
          </p:nvPr>
        </p:nvPicPr>
        <p:blipFill>
          <a:blip r:embed="rId4">
            <a:extLst>
              <a:ext uri="{28A0092B-C50C-407E-A947-70E740481C1C}">
                <a14:useLocalDpi xmlns:a14="http://schemas.microsoft.com/office/drawing/2010/main" val="0"/>
              </a:ext>
            </a:extLst>
          </a:blip>
          <a:srcRect t="173" b="173"/>
          <a:stretch>
            <a:fillRect/>
          </a:stretch>
        </p:blipFill>
        <p:spPr/>
      </p:pic>
      <p:sp>
        <p:nvSpPr>
          <p:cNvPr id="9" name="PA-文本框 8"/>
          <p:cNvSpPr txBox="1"/>
          <p:nvPr>
            <p:custDataLst>
              <p:tags r:id="rId5"/>
            </p:custDataLst>
          </p:nvPr>
        </p:nvSpPr>
        <p:spPr>
          <a:xfrm>
            <a:off x="6829425" y="401320"/>
            <a:ext cx="5076825" cy="768350"/>
          </a:xfrm>
          <a:prstGeom prst="rect">
            <a:avLst/>
          </a:prstGeom>
          <a:noFill/>
        </p:spPr>
        <p:txBody>
          <a:bodyPr wrap="square" rtlCol="0">
            <a:spAutoFit/>
          </a:bodyPr>
          <a:lstStyle/>
          <a:p>
            <a:pPr algn="ctr"/>
            <a:r>
              <a:rPr lang="en-US" altLang="zh-CN" sz="4400" b="1" dirty="0">
                <a:solidFill>
                  <a:srgbClr val="B3896B"/>
                </a:solidFill>
                <a:latin typeface="Times New Roman" panose="02020603050405020304" pitchFamily="18" charset="0"/>
                <a:cs typeface="Times New Roman" panose="02020603050405020304" pitchFamily="18" charset="0"/>
                <a:sym typeface="+mn-lt"/>
              </a:rPr>
              <a:t>RESULT</a:t>
            </a:r>
            <a:endParaRPr lang="en-US" altLang="zh-CN" sz="4400" b="1" dirty="0">
              <a:solidFill>
                <a:srgbClr val="B3896B"/>
              </a:solidFill>
              <a:latin typeface="Times New Roman" panose="02020603050405020304" pitchFamily="18" charset="0"/>
              <a:cs typeface="Times New Roman" panose="02020603050405020304" pitchFamily="18" charset="0"/>
              <a:sym typeface="+mn-lt"/>
            </a:endParaRPr>
          </a:p>
        </p:txBody>
      </p:sp>
      <p:sp>
        <p:nvSpPr>
          <p:cNvPr id="11" name="PA-矩形 10"/>
          <p:cNvSpPr/>
          <p:nvPr>
            <p:custDataLst>
              <p:tags r:id="rId6"/>
            </p:custDataLst>
          </p:nvPr>
        </p:nvSpPr>
        <p:spPr>
          <a:xfrm>
            <a:off x="6828790" y="1736725"/>
            <a:ext cx="5077460" cy="5015865"/>
          </a:xfrm>
          <a:prstGeom prst="rect">
            <a:avLst/>
          </a:prstGeom>
        </p:spPr>
        <p:txBody>
          <a:bodyPr wrap="square">
            <a:spAutoFit/>
          </a:bodyPr>
          <a:lstStyle/>
          <a:p>
            <a:pPr marL="171450" indent="-171450" algn="l">
              <a:lnSpc>
                <a:spcPct val="200000"/>
              </a:lnSpc>
              <a:buFont typeface="Wingdings" panose="05000000000000000000" charset="0"/>
              <a:buChar char="Ø"/>
            </a:pPr>
            <a:r>
              <a:rPr lang="en-US" altLang="en-IN" sz="1600">
                <a:solidFill>
                  <a:srgbClr val="8E6B53"/>
                </a:solidFill>
                <a:latin typeface="Times New Roman" panose="02020603050405020304" pitchFamily="18" charset="0"/>
                <a:cs typeface="Times New Roman" panose="02020603050405020304" pitchFamily="18" charset="0"/>
                <a:sym typeface="+mn-ea"/>
              </a:rPr>
              <a:t> </a:t>
            </a:r>
            <a:r>
              <a:rPr lang="en-IN" sz="1600">
                <a:solidFill>
                  <a:srgbClr val="8E6B53"/>
                </a:solidFill>
                <a:latin typeface="Times New Roman" panose="02020603050405020304" pitchFamily="18" charset="0"/>
                <a:cs typeface="Times New Roman" panose="02020603050405020304" pitchFamily="18" charset="0"/>
                <a:sym typeface="+mn-ea"/>
              </a:rPr>
              <a:t>This smart bus system enables the passenger to know the available number of seats and space</a:t>
            </a:r>
            <a:endParaRPr lang="en-IN" sz="1600">
              <a:solidFill>
                <a:srgbClr val="8E6B53"/>
              </a:solidFill>
              <a:latin typeface="Times New Roman" panose="02020603050405020304" pitchFamily="18" charset="0"/>
              <a:cs typeface="Times New Roman" panose="02020603050405020304" pitchFamily="18" charset="0"/>
            </a:endParaRPr>
          </a:p>
          <a:p>
            <a:pPr marL="171450" indent="-171450" algn="l">
              <a:lnSpc>
                <a:spcPct val="200000"/>
              </a:lnSpc>
              <a:buFont typeface="Wingdings" panose="05000000000000000000" charset="0"/>
              <a:buChar char="Ø"/>
            </a:pPr>
            <a:r>
              <a:rPr lang="en-US" altLang="en-IN" sz="1600">
                <a:solidFill>
                  <a:srgbClr val="8E6B53"/>
                </a:solidFill>
                <a:latin typeface="Times New Roman" panose="02020603050405020304" pitchFamily="18" charset="0"/>
                <a:cs typeface="Times New Roman" panose="02020603050405020304" pitchFamily="18" charset="0"/>
                <a:sym typeface="+mn-ea"/>
              </a:rPr>
              <a:t> </a:t>
            </a:r>
            <a:r>
              <a:rPr lang="en-IN" sz="1600">
                <a:solidFill>
                  <a:srgbClr val="8E6B53"/>
                </a:solidFill>
                <a:latin typeface="Times New Roman" panose="02020603050405020304" pitchFamily="18" charset="0"/>
                <a:cs typeface="Times New Roman" panose="02020603050405020304" pitchFamily="18" charset="0"/>
                <a:sym typeface="+mn-ea"/>
              </a:rPr>
              <a:t>The bus riders can generate their own tickets using their RFID tags and the softcopy will be generated and sent to the user’s mobile phone</a:t>
            </a:r>
            <a:endParaRPr lang="en-IN" sz="1600">
              <a:solidFill>
                <a:srgbClr val="8E6B53"/>
              </a:solidFill>
              <a:latin typeface="Times New Roman" panose="02020603050405020304" pitchFamily="18" charset="0"/>
              <a:cs typeface="Times New Roman" panose="02020603050405020304" pitchFamily="18" charset="0"/>
            </a:endParaRPr>
          </a:p>
          <a:p>
            <a:pPr marL="171450" indent="-171450" algn="l">
              <a:lnSpc>
                <a:spcPct val="200000"/>
              </a:lnSpc>
              <a:buFont typeface="Wingdings" panose="05000000000000000000" charset="0"/>
              <a:buChar char="Ø"/>
            </a:pPr>
            <a:r>
              <a:rPr lang="en-US" altLang="en-IN" sz="1600">
                <a:solidFill>
                  <a:srgbClr val="8E6B53"/>
                </a:solidFill>
                <a:latin typeface="Times New Roman" panose="02020603050405020304" pitchFamily="18" charset="0"/>
                <a:cs typeface="Times New Roman" panose="02020603050405020304" pitchFamily="18" charset="0"/>
                <a:sym typeface="+mn-ea"/>
              </a:rPr>
              <a:t> </a:t>
            </a:r>
            <a:r>
              <a:rPr lang="en-IN" sz="1600">
                <a:solidFill>
                  <a:srgbClr val="8E6B53"/>
                </a:solidFill>
                <a:latin typeface="Times New Roman" panose="02020603050405020304" pitchFamily="18" charset="0"/>
                <a:cs typeface="Times New Roman" panose="02020603050405020304" pitchFamily="18" charset="0"/>
                <a:sym typeface="+mn-ea"/>
              </a:rPr>
              <a:t>In case of any emergency condition such as accident the GPS location will be sent to the nearby hospitals</a:t>
            </a:r>
            <a:endParaRPr lang="en-IN" sz="1600">
              <a:solidFill>
                <a:srgbClr val="8E6B53"/>
              </a:solidFill>
              <a:latin typeface="Times New Roman" panose="02020603050405020304" pitchFamily="18" charset="0"/>
              <a:cs typeface="Times New Roman" panose="02020603050405020304" pitchFamily="18" charset="0"/>
            </a:endParaRPr>
          </a:p>
          <a:p>
            <a:pPr marL="171450" indent="-171450" algn="l">
              <a:lnSpc>
                <a:spcPct val="200000"/>
              </a:lnSpc>
              <a:buFont typeface="Wingdings" panose="05000000000000000000" charset="0"/>
              <a:buChar char="Ø"/>
            </a:pPr>
            <a:r>
              <a:rPr lang="en-US" altLang="en-IN" sz="1600">
                <a:solidFill>
                  <a:srgbClr val="8E6B53"/>
                </a:solidFill>
                <a:latin typeface="Times New Roman" panose="02020603050405020304" pitchFamily="18" charset="0"/>
                <a:cs typeface="Times New Roman" panose="02020603050405020304" pitchFamily="18" charset="0"/>
                <a:sym typeface="+mn-ea"/>
              </a:rPr>
              <a:t> </a:t>
            </a:r>
            <a:r>
              <a:rPr lang="en-IN" sz="1600">
                <a:solidFill>
                  <a:srgbClr val="8E6B53"/>
                </a:solidFill>
                <a:latin typeface="Times New Roman" panose="02020603050405020304" pitchFamily="18" charset="0"/>
                <a:cs typeface="Times New Roman" panose="02020603050405020304" pitchFamily="18" charset="0"/>
                <a:sym typeface="+mn-ea"/>
              </a:rPr>
              <a:t>By doing little modifications, this same project can be used for any other Transport system</a:t>
            </a:r>
            <a:endParaRPr lang="en-IN" sz="1600">
              <a:solidFill>
                <a:srgbClr val="8E6B53"/>
              </a:solidFill>
              <a:latin typeface="Times New Roman" panose="02020603050405020304" pitchFamily="18" charset="0"/>
              <a:cs typeface="Times New Roman" panose="02020603050405020304" pitchFamily="18" charset="0"/>
            </a:endParaRPr>
          </a:p>
          <a:p>
            <a:pPr algn="l">
              <a:lnSpc>
                <a:spcPct val="200000"/>
              </a:lnSpc>
            </a:pPr>
            <a:endParaRPr lang="en-IN" altLang="en-US" sz="1600" spc="300" dirty="0">
              <a:solidFill>
                <a:srgbClr val="8E6B53"/>
              </a:solidFill>
              <a:latin typeface="Times New Roman" panose="02020603050405020304" pitchFamily="18" charset="0"/>
              <a:cs typeface="Times New Roman" panose="02020603050405020304" pitchFamily="18" charset="0"/>
              <a:sym typeface="+mn-lt"/>
            </a:endParaRPr>
          </a:p>
        </p:txBody>
      </p:sp>
    </p:spTree>
    <p:custDataLst>
      <p:tags r:id="rId7"/>
    </p:custDataLst>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A-文本框 7"/>
          <p:cNvSpPr txBox="1"/>
          <p:nvPr>
            <p:custDataLst>
              <p:tags r:id="rId1"/>
            </p:custDataLst>
          </p:nvPr>
        </p:nvSpPr>
        <p:spPr>
          <a:xfrm>
            <a:off x="3510280" y="435610"/>
            <a:ext cx="5172710" cy="768350"/>
          </a:xfrm>
          <a:prstGeom prst="rect">
            <a:avLst/>
          </a:prstGeom>
          <a:noFill/>
        </p:spPr>
        <p:txBody>
          <a:bodyPr wrap="square" rtlCol="0">
            <a:spAutoFit/>
          </a:bodyPr>
          <a:lstStyle/>
          <a:p>
            <a:pPr algn="ctr"/>
            <a:r>
              <a:rPr lang="en-US" altLang="zh-CN" sz="4400" dirty="0">
                <a:solidFill>
                  <a:srgbClr val="B3896B"/>
                </a:solidFill>
                <a:latin typeface="Times New Roman" panose="02020603050405020304" pitchFamily="18" charset="0"/>
                <a:cs typeface="Times New Roman" panose="02020603050405020304" pitchFamily="18" charset="0"/>
                <a:sym typeface="+mn-lt"/>
              </a:rPr>
              <a:t>CONCLUSION</a:t>
            </a:r>
            <a:endParaRPr lang="en-US" altLang="zh-CN" sz="4400" dirty="0">
              <a:solidFill>
                <a:srgbClr val="B3896B"/>
              </a:solidFill>
              <a:latin typeface="Times New Roman" panose="02020603050405020304" pitchFamily="18" charset="0"/>
              <a:cs typeface="Times New Roman" panose="02020603050405020304" pitchFamily="18" charset="0"/>
              <a:sym typeface="+mn-lt"/>
            </a:endParaRPr>
          </a:p>
        </p:txBody>
      </p:sp>
      <p:sp>
        <p:nvSpPr>
          <p:cNvPr id="10" name="PA-矩形 9"/>
          <p:cNvSpPr/>
          <p:nvPr>
            <p:custDataLst>
              <p:tags r:id="rId2"/>
            </p:custDataLst>
          </p:nvPr>
        </p:nvSpPr>
        <p:spPr>
          <a:xfrm>
            <a:off x="3510280" y="1894205"/>
            <a:ext cx="5172710" cy="4523105"/>
          </a:xfrm>
          <a:prstGeom prst="rect">
            <a:avLst/>
          </a:prstGeom>
        </p:spPr>
        <p:txBody>
          <a:bodyPr wrap="square">
            <a:spAutoFit/>
          </a:bodyPr>
          <a:lstStyle/>
          <a:p>
            <a:pPr marL="285750" indent="-285750" algn="l">
              <a:buFont typeface="Wingdings" panose="05000000000000000000" charset="0"/>
              <a:buChar char="Ø"/>
            </a:pPr>
            <a:r>
              <a:rPr lang="en-IN" dirty="0">
                <a:solidFill>
                  <a:srgbClr val="B3896B"/>
                </a:solidFill>
                <a:latin typeface="Times New Roman" panose="02020603050405020304" pitchFamily="18" charset="0"/>
                <a:cs typeface="Times New Roman" panose="02020603050405020304" pitchFamily="18" charset="0"/>
                <a:sym typeface="+mn-ea"/>
              </a:rPr>
              <a:t>By implementing this project proposal we greatly reduces the manpower, saves time and operates</a:t>
            </a:r>
            <a:r>
              <a:rPr lang="en-US" altLang="en-IN" dirty="0">
                <a:solidFill>
                  <a:srgbClr val="B3896B"/>
                </a:solidFill>
                <a:latin typeface="Times New Roman" panose="02020603050405020304" pitchFamily="18" charset="0"/>
                <a:cs typeface="Times New Roman" panose="02020603050405020304" pitchFamily="18" charset="0"/>
                <a:sym typeface="+mn-ea"/>
              </a:rPr>
              <a:t> </a:t>
            </a:r>
            <a:r>
              <a:rPr lang="en-IN" dirty="0">
                <a:solidFill>
                  <a:srgbClr val="B3896B"/>
                </a:solidFill>
                <a:latin typeface="Times New Roman" panose="02020603050405020304" pitchFamily="18" charset="0"/>
                <a:cs typeface="Times New Roman" panose="02020603050405020304" pitchFamily="18" charset="0"/>
                <a:sym typeface="+mn-ea"/>
              </a:rPr>
              <a:t>efficiently.</a:t>
            </a:r>
            <a:endParaRPr lang="en-IN" dirty="0">
              <a:solidFill>
                <a:srgbClr val="B3896B"/>
              </a:solidFill>
              <a:latin typeface="Times New Roman" panose="02020603050405020304" pitchFamily="18" charset="0"/>
              <a:cs typeface="Times New Roman" panose="02020603050405020304" pitchFamily="18" charset="0"/>
            </a:endParaRPr>
          </a:p>
          <a:p>
            <a:pPr marL="0" indent="0" algn="l">
              <a:buNone/>
            </a:pPr>
            <a:endParaRPr lang="en-IN" dirty="0">
              <a:solidFill>
                <a:srgbClr val="B3896B"/>
              </a:solidFill>
              <a:latin typeface="Times New Roman" panose="02020603050405020304" pitchFamily="18" charset="0"/>
              <a:cs typeface="Times New Roman" panose="02020603050405020304" pitchFamily="18" charset="0"/>
            </a:endParaRPr>
          </a:p>
          <a:p>
            <a:pPr marL="285750" indent="-285750" algn="l">
              <a:buFont typeface="Wingdings" panose="05000000000000000000" charset="0"/>
              <a:buChar char="Ø"/>
            </a:pPr>
            <a:r>
              <a:rPr lang="en-IN" dirty="0">
                <a:solidFill>
                  <a:srgbClr val="B3896B"/>
                </a:solidFill>
                <a:latin typeface="Times New Roman" panose="02020603050405020304" pitchFamily="18" charset="0"/>
                <a:cs typeface="Times New Roman" panose="02020603050405020304" pitchFamily="18" charset="0"/>
                <a:sym typeface="+mn-ea"/>
              </a:rPr>
              <a:t> This project is helpful in managing the crowd in the bus, if the bus is full it will send a message, Deduct the amount from their smart card according to the How much KM they Travel and</a:t>
            </a:r>
            <a:r>
              <a:rPr lang="en-US" altLang="en-IN" dirty="0">
                <a:solidFill>
                  <a:srgbClr val="B3896B"/>
                </a:solidFill>
                <a:latin typeface="Times New Roman" panose="02020603050405020304" pitchFamily="18" charset="0"/>
                <a:cs typeface="Times New Roman" panose="02020603050405020304" pitchFamily="18" charset="0"/>
                <a:sym typeface="+mn-ea"/>
              </a:rPr>
              <a:t> </a:t>
            </a:r>
            <a:r>
              <a:rPr lang="en-IN" dirty="0">
                <a:solidFill>
                  <a:srgbClr val="B3896B"/>
                </a:solidFill>
                <a:latin typeface="Times New Roman" panose="02020603050405020304" pitchFamily="18" charset="0"/>
                <a:cs typeface="Times New Roman" panose="02020603050405020304" pitchFamily="18" charset="0"/>
                <a:sym typeface="+mn-ea"/>
              </a:rPr>
              <a:t>Message sending to the after completion of the journey.</a:t>
            </a:r>
            <a:endParaRPr lang="en-IN" dirty="0">
              <a:solidFill>
                <a:srgbClr val="B3896B"/>
              </a:solidFill>
              <a:latin typeface="Times New Roman" panose="02020603050405020304" pitchFamily="18" charset="0"/>
              <a:cs typeface="Times New Roman" panose="02020603050405020304" pitchFamily="18" charset="0"/>
            </a:endParaRPr>
          </a:p>
          <a:p>
            <a:pPr marL="0" indent="0" algn="l">
              <a:buNone/>
            </a:pPr>
            <a:endParaRPr lang="en-IN" dirty="0">
              <a:solidFill>
                <a:srgbClr val="B3896B"/>
              </a:solidFill>
              <a:latin typeface="Times New Roman" panose="02020603050405020304" pitchFamily="18" charset="0"/>
              <a:cs typeface="Times New Roman" panose="02020603050405020304" pitchFamily="18" charset="0"/>
            </a:endParaRPr>
          </a:p>
          <a:p>
            <a:pPr marL="285750" indent="-285750" algn="l">
              <a:buFont typeface="Wingdings" panose="05000000000000000000" charset="0"/>
              <a:buChar char="Ø"/>
            </a:pPr>
            <a:r>
              <a:rPr lang="en-IN" dirty="0">
                <a:solidFill>
                  <a:srgbClr val="B3896B"/>
                </a:solidFill>
                <a:latin typeface="Times New Roman" panose="02020603050405020304" pitchFamily="18" charset="0"/>
                <a:cs typeface="Times New Roman" panose="02020603050405020304" pitchFamily="18" charset="0"/>
                <a:sym typeface="+mn-ea"/>
              </a:rPr>
              <a:t> These are the major facilities which are included the project so it will helpful to avoid the spreading</a:t>
            </a:r>
            <a:r>
              <a:rPr lang="en-US" altLang="en-IN" dirty="0">
                <a:solidFill>
                  <a:srgbClr val="B3896B"/>
                </a:solidFill>
                <a:latin typeface="Times New Roman" panose="02020603050405020304" pitchFamily="18" charset="0"/>
                <a:cs typeface="Times New Roman" panose="02020603050405020304" pitchFamily="18" charset="0"/>
                <a:sym typeface="+mn-ea"/>
              </a:rPr>
              <a:t> </a:t>
            </a:r>
            <a:r>
              <a:rPr lang="en-IN" dirty="0">
                <a:solidFill>
                  <a:srgbClr val="B3896B"/>
                </a:solidFill>
                <a:latin typeface="Times New Roman" panose="02020603050405020304" pitchFamily="18" charset="0"/>
                <a:cs typeface="Times New Roman" panose="02020603050405020304" pitchFamily="18" charset="0"/>
                <a:sym typeface="+mn-ea"/>
              </a:rPr>
              <a:t>of the corona virus from one person to other persons.</a:t>
            </a:r>
            <a:endParaRPr lang="en-IN" dirty="0">
              <a:solidFill>
                <a:srgbClr val="B3896B"/>
              </a:solidFill>
              <a:latin typeface="Times New Roman" panose="02020603050405020304" pitchFamily="18" charset="0"/>
              <a:cs typeface="Times New Roman" panose="02020603050405020304" pitchFamily="18" charset="0"/>
            </a:endParaRPr>
          </a:p>
          <a:p>
            <a:pPr marL="0" indent="0" algn="l">
              <a:lnSpc>
                <a:spcPct val="200000"/>
              </a:lnSpc>
              <a:buNone/>
            </a:pPr>
            <a:endParaRPr lang="en-IN" altLang="zh-CN" kern="0" dirty="0">
              <a:solidFill>
                <a:srgbClr val="B3896B"/>
              </a:solidFill>
              <a:latin typeface="Times New Roman" panose="02020603050405020304" pitchFamily="18" charset="0"/>
              <a:cs typeface="Times New Roman" panose="02020603050405020304" pitchFamily="18" charset="0"/>
              <a:sym typeface="+mn-lt"/>
            </a:endParaRPr>
          </a:p>
        </p:txBody>
      </p:sp>
      <p:pic>
        <p:nvPicPr>
          <p:cNvPr id="13" name="PA-PicturePlaceholder 12"/>
          <p:cNvPicPr>
            <a:picLocks noGrp="1" noChangeAspect="1"/>
          </p:cNvPicPr>
          <p:nvPr>
            <p:ph type="pic" sz="quarter" idx="10"/>
            <p:custDataLst>
              <p:tags r:id="rId3"/>
            </p:custDataLst>
          </p:nvPr>
        </p:nvPicPr>
        <p:blipFill rotWithShape="1">
          <a:blip r:embed="rId4">
            <a:extLst>
              <a:ext uri="{28A0092B-C50C-407E-A947-70E740481C1C}">
                <a14:useLocalDpi xmlns:a14="http://schemas.microsoft.com/office/drawing/2010/main" val="0"/>
              </a:ext>
            </a:extLst>
          </a:blip>
          <a:srcRect l="-73" t="-389" r="36769" b="389"/>
          <a:stretch>
            <a:fillRect/>
          </a:stretch>
        </p:blipFill>
        <p:spPr>
          <a:xfrm>
            <a:off x="0" y="0"/>
            <a:ext cx="2128838" cy="6858000"/>
          </a:xfrm>
        </p:spPr>
      </p:pic>
      <p:pic>
        <p:nvPicPr>
          <p:cNvPr id="15" name="PA-PicturePlaceholder 14"/>
          <p:cNvPicPr>
            <a:picLocks noGrp="1" noChangeAspect="1"/>
          </p:cNvPicPr>
          <p:nvPr>
            <p:ph type="pic" sz="quarter" idx="11"/>
            <p:custDataLst>
              <p:tags r:id="rId5"/>
            </p:custDataLst>
          </p:nvPr>
        </p:nvPicPr>
        <p:blipFill rotWithShape="1">
          <a:blip r:embed="rId4">
            <a:extLst>
              <a:ext uri="{28A0092B-C50C-407E-A947-70E740481C1C}">
                <a14:useLocalDpi xmlns:a14="http://schemas.microsoft.com/office/drawing/2010/main" val="0"/>
              </a:ext>
            </a:extLst>
          </a:blip>
          <a:srcRect l="-46" r="36742"/>
          <a:stretch>
            <a:fillRect/>
          </a:stretch>
        </p:blipFill>
        <p:spPr>
          <a:xfrm flipH="1">
            <a:off x="10063163" y="0"/>
            <a:ext cx="2128837" cy="6858000"/>
          </a:xfrm>
        </p:spPr>
      </p:pic>
    </p:spTree>
    <p:custDataLst>
      <p:tags r:id="rId6"/>
    </p:custDataLst>
  </p:cSld>
  <p:clrMapOvr>
    <a:masterClrMapping/>
  </p:clrMapOvr>
  <p:transition spd="slow"/>
  <p:timing>
    <p:tnLst>
      <p:par>
        <p:cTn id="1" dur="indefinite" restart="never" nodeType="tmRoot"/>
      </p:par>
    </p:tnLst>
  </p:timing>
</p:sld>
</file>

<file path=ppt/tags/tag1.xml><?xml version="1.0" encoding="utf-8"?>
<p:tagLst xmlns:p="http://schemas.openxmlformats.org/presentationml/2006/main">
  <p:tag name="PA" val="v5.2.7"/>
  <p:tag name="WHOLESPTYPE" val="Shape_BakcGround"/>
</p:tagLst>
</file>

<file path=ppt/tags/tag10.xml><?xml version="1.0" encoding="utf-8"?>
<p:tagLst xmlns:p="http://schemas.openxmlformats.org/presentationml/2006/main">
  <p:tag name="PA" val="v5.2.7"/>
  <p:tag name="WHOLESPTYPE" val="Shape_Other"/>
</p:tagLst>
</file>

<file path=ppt/tags/tag11.xml><?xml version="1.0" encoding="utf-8"?>
<p:tagLst xmlns:p="http://schemas.openxmlformats.org/presentationml/2006/main">
  <p:tag name="PA" val="v5.2.7"/>
  <p:tag name="WHOLESPTYPE" val="Shape_Other"/>
</p:tagLst>
</file>

<file path=ppt/tags/tag12.xml><?xml version="1.0" encoding="utf-8"?>
<p:tagLst xmlns:p="http://schemas.openxmlformats.org/presentationml/2006/main">
  <p:tag name="PA" val="v5.2.7"/>
  <p:tag name="WHOLESPTYPE" val="Shape_SubTitle"/>
</p:tagLst>
</file>

<file path=ppt/tags/tag13.xml><?xml version="1.0" encoding="utf-8"?>
<p:tagLst xmlns:p="http://schemas.openxmlformats.org/presentationml/2006/main">
  <p:tag name="PA" val="v5.2.7"/>
  <p:tag name="WHOLESPTYPE" val="Shape_Pictire"/>
</p:tagLst>
</file>

<file path=ppt/tags/tag14.xml><?xml version="1.0" encoding="utf-8"?>
<p:tagLst xmlns:p="http://schemas.openxmlformats.org/presentationml/2006/main">
  <p:tag name="PA" val="v5.2.7"/>
  <p:tag name="WHOLESPTYPE" val="Shape_Pictire"/>
</p:tagLst>
</file>

<file path=ppt/tags/tag15.xml><?xml version="1.0" encoding="utf-8"?>
<p:tagLst xmlns:p="http://schemas.openxmlformats.org/presentationml/2006/main">
  <p:tag name="PA" val="v5.2.7"/>
  <p:tag name="WHOLESPTYPE" val="Shape_Text"/>
</p:tagLst>
</file>

<file path=ppt/tags/tag16.xml><?xml version="1.0" encoding="utf-8"?>
<p:tagLst xmlns:p="http://schemas.openxmlformats.org/presentationml/2006/main">
  <p:tag name="RESOURCELIBID_LIB" val="308831"/>
  <p:tag name="WHOLEPAGETYPE" val="Page_Head"/>
</p:tagLst>
</file>

<file path=ppt/tags/tag17.xml><?xml version="1.0" encoding="utf-8"?>
<p:tagLst xmlns:p="http://schemas.openxmlformats.org/presentationml/2006/main">
  <p:tag name="PA" val="v5.2.7"/>
  <p:tag name="WHOLESPTYPE" val="Shape_BakcGround"/>
</p:tagLst>
</file>

<file path=ppt/tags/tag18.xml><?xml version="1.0" encoding="utf-8"?>
<p:tagLst xmlns:p="http://schemas.openxmlformats.org/presentationml/2006/main">
  <p:tag name="PA" val="v5.2.7"/>
  <p:tag name="WHOLESPTYPE" val="Shape_SubTitle"/>
  <p:tag name="RESOURCELIBID_ANIM" val="506"/>
</p:tagLst>
</file>

<file path=ppt/tags/tag19.xml><?xml version="1.0" encoding="utf-8"?>
<p:tagLst xmlns:p="http://schemas.openxmlformats.org/presentationml/2006/main">
  <p:tag name="PA" val="v5.2.7"/>
  <p:tag name="WHOLESPTYPE" val="Shape_Text"/>
  <p:tag name="RESOURCELIBID_ANIM" val="506"/>
</p:tagLst>
</file>

<file path=ppt/tags/tag2.xml><?xml version="1.0" encoding="utf-8"?>
<p:tagLst xmlns:p="http://schemas.openxmlformats.org/presentationml/2006/main">
  <p:tag name="PA" val="v5.2.7"/>
  <p:tag name="WHOLESPTYPE" val="Shape_Other"/>
</p:tagLst>
</file>

<file path=ppt/tags/tag20.xml><?xml version="1.0" encoding="utf-8"?>
<p:tagLst xmlns:p="http://schemas.openxmlformats.org/presentationml/2006/main">
  <p:tag name="RESOURCELIBID_LIB" val="308831"/>
  <p:tag name="WHOLEPAGETYPE" val="Page_Head"/>
</p:tagLst>
</file>

<file path=ppt/tags/tag21.xml><?xml version="1.0" encoding="utf-8"?>
<p:tagLst xmlns:p="http://schemas.openxmlformats.org/presentationml/2006/main">
  <p:tag name="PA" val="v5.2.7"/>
  <p:tag name="WHOLESPTYPE" val="Shape_Pictire"/>
</p:tagLst>
</file>

<file path=ppt/tags/tag22.xml><?xml version="1.0" encoding="utf-8"?>
<p:tagLst xmlns:p="http://schemas.openxmlformats.org/presentationml/2006/main">
  <p:tag name="PA" val="v5.2.7"/>
  <p:tag name="WHOLESPTYPE" val="Shape_Title"/>
  <p:tag name="SHADOWSRC" val="true"/>
  <p:tag name="SCANEADDTIONSP" val="true"/>
  <p:tag name="SCENESHAPETYPE" val="SceneShape"/>
  <p:tag name="SCENESHAPESUBTYPE" val="ScenePicShape"/>
  <p:tag name="SCENESHAPENAME" val="幻影图形"/>
  <p:tag name="LOOPID" val="637074391253631000"/>
  <p:tag name="RESOURCEID" val="637074391253680925"/>
  <p:tag name="SCENEID" val="Unkown"/>
  <p:tag name="SCENELINKIDS" val="5|13|14|15"/>
  <p:tag name="ANIMSTRING" val="97dc195e9db14a91331b8d825796bfd8"/>
</p:tagLst>
</file>

<file path=ppt/tags/tag23.xml><?xml version="1.0" encoding="utf-8"?>
<p:tagLst xmlns:p="http://schemas.openxmlformats.org/presentationml/2006/main">
  <p:tag name="RESOURCELIBID_LIB" val="308831"/>
  <p:tag name="WHOLEPAGETYPE" val="Page_Head"/>
  <p:tag name="LINKREPLACED" val="True"/>
</p:tagLst>
</file>

<file path=ppt/tags/tag24.xml><?xml version="1.0" encoding="utf-8"?>
<p:tagLst xmlns:p="http://schemas.openxmlformats.org/presentationml/2006/main">
  <p:tag name="PA" val="v5.2.7"/>
  <p:tag name="WHOLESPTYPE" val="Shape_BakcGround"/>
</p:tagLst>
</file>

<file path=ppt/tags/tag25.xml><?xml version="1.0" encoding="utf-8"?>
<p:tagLst xmlns:p="http://schemas.openxmlformats.org/presentationml/2006/main">
  <p:tag name="PA" val="v5.2.7"/>
  <p:tag name="WHOLESPTYPE" val="Shape_Title"/>
  <p:tag name="RESOURCELIBID_ANIM" val="778"/>
</p:tagLst>
</file>

<file path=ppt/tags/tag26.xml><?xml version="1.0" encoding="utf-8"?>
<p:tagLst xmlns:p="http://schemas.openxmlformats.org/presentationml/2006/main">
  <p:tag name="RESOURCELIBID_LIB" val="308831"/>
  <p:tag name="WHOLEPAGETYPE" val="Page_Head"/>
</p:tagLst>
</file>

<file path=ppt/tags/tag27.xml><?xml version="1.0" encoding="utf-8"?>
<p:tagLst xmlns:p="http://schemas.openxmlformats.org/presentationml/2006/main">
  <p:tag name="PA" val="v5.2.7"/>
  <p:tag name="WHOLESPTYPE" val="Shape_Other"/>
</p:tagLst>
</file>

<file path=ppt/tags/tag28.xml><?xml version="1.0" encoding="utf-8"?>
<p:tagLst xmlns:p="http://schemas.openxmlformats.org/presentationml/2006/main">
  <p:tag name="PA" val="v5.2.7"/>
  <p:tag name="WHOLESPTYPE" val="Shape_Other"/>
</p:tagLst>
</file>

<file path=ppt/tags/tag29.xml><?xml version="1.0" encoding="utf-8"?>
<p:tagLst xmlns:p="http://schemas.openxmlformats.org/presentationml/2006/main">
  <p:tag name="PA" val="v5.2.7"/>
  <p:tag name="WHOLESPTYPE" val="Shape_SubTitle"/>
</p:tagLst>
</file>

<file path=ppt/tags/tag3.xml><?xml version="1.0" encoding="utf-8"?>
<p:tagLst xmlns:p="http://schemas.openxmlformats.org/presentationml/2006/main">
  <p:tag name="PA" val="v5.2.7"/>
  <p:tag name="WHOLESPTYPE" val="Shape_Title"/>
  <p:tag name="SHADOWSRC" val="true"/>
  <p:tag name="SCENESHAPETYPE" val="SceneShape"/>
  <p:tag name="SCENESHAPESUBTYPE" val="ScenePicShape"/>
  <p:tag name="SCENESHAPENAME" val="幻影图形"/>
  <p:tag name="LOOPID" val="637074390904141496"/>
  <p:tag name="SCANEADDTIONSP" val="false"/>
  <p:tag name="RESOURCEID" val="637074390904171377"/>
  <p:tag name="SCENEID" val="Unkown"/>
  <p:tag name="SCENELINKIDS" val="14|6|7|8"/>
  <p:tag name="ANIMSTRING" val="97dc195e9db14a91331b8d825796bfd8"/>
</p:tagLst>
</file>

<file path=ppt/tags/tag30.xml><?xml version="1.0" encoding="utf-8"?>
<p:tagLst xmlns:p="http://schemas.openxmlformats.org/presentationml/2006/main">
  <p:tag name="PA" val="v5.2.7"/>
  <p:tag name="WHOLESPTYPE" val="Shape_Text"/>
</p:tagLst>
</file>

<file path=ppt/tags/tag31.xml><?xml version="1.0" encoding="utf-8"?>
<p:tagLst xmlns:p="http://schemas.openxmlformats.org/presentationml/2006/main">
  <p:tag name="RESOURCELIBID_LIB" val="308831"/>
  <p:tag name="WHOLEPAGETYPE" val="Page_Head"/>
</p:tagLst>
</file>

<file path=ppt/tags/tag32.xml><?xml version="1.0" encoding="utf-8"?>
<p:tagLst xmlns:p="http://schemas.openxmlformats.org/presentationml/2006/main">
  <p:tag name="PA" val="v5.2.7"/>
  <p:tag name="WHOLESPTYPE" val="Shape_Title"/>
  <p:tag name="SHADOWSRC" val="true"/>
  <p:tag name="SCENESHAPETYPE" val="SceneShape"/>
  <p:tag name="SCENESHAPESUBTYPE" val="ScenePicShape"/>
  <p:tag name="SCENESHAPENAME" val="幻影图形"/>
  <p:tag name="LOOPID" val="637074391146108591"/>
  <p:tag name="SCANEADDTIONSP" val="false"/>
  <p:tag name="RESOURCEID" val="637074391146158729"/>
  <p:tag name="SCENEID" val="Unkown"/>
  <p:tag name="SCENELINKIDS" val="8|20|21|22"/>
  <p:tag name="ANIMSTRING" val="97dc195e9db14a91331b8d825796bfd8"/>
</p:tagLst>
</file>

<file path=ppt/tags/tag33.xml><?xml version="1.0" encoding="utf-8"?>
<p:tagLst xmlns:p="http://schemas.openxmlformats.org/presentationml/2006/main">
  <p:tag name="PA" val="v5.2.7"/>
  <p:tag name="WHOLESPTYPE" val="Shape_Title"/>
</p:tagLst>
</file>

<file path=ppt/tags/tag34.xml><?xml version="1.0" encoding="utf-8"?>
<p:tagLst xmlns:p="http://schemas.openxmlformats.org/presentationml/2006/main">
  <p:tag name="PA" val="v5.2.7"/>
  <p:tag name="WHOLESPTYPE" val="Shape_Other"/>
</p:tagLst>
</file>

<file path=ppt/tags/tag35.xml><?xml version="1.0" encoding="utf-8"?>
<p:tagLst xmlns:p="http://schemas.openxmlformats.org/presentationml/2006/main">
  <p:tag name="PA" val="v5.2.7"/>
  <p:tag name="WHOLESPTYPE" val="Shape_Other"/>
</p:tagLst>
</file>

<file path=ppt/tags/tag36.xml><?xml version="1.0" encoding="utf-8"?>
<p:tagLst xmlns:p="http://schemas.openxmlformats.org/presentationml/2006/main">
  <p:tag name="LINKREPLACED" val="True"/>
  <p:tag name="RESOURCELIBID_LIB" val="308831"/>
  <p:tag name="WHOLEPAGETYPE" val="Page_Head"/>
</p:tagLst>
</file>

<file path=ppt/tags/tag37.xml><?xml version="1.0" encoding="utf-8"?>
<p:tagLst xmlns:p="http://schemas.openxmlformats.org/presentationml/2006/main">
  <p:tag name="PA" val="v5.2.7"/>
  <p:tag name="WHOLESPTYPE" val="Shape_BakcGround"/>
</p:tagLst>
</file>

<file path=ppt/tags/tag38.xml><?xml version="1.0" encoding="utf-8"?>
<p:tagLst xmlns:p="http://schemas.openxmlformats.org/presentationml/2006/main">
  <p:tag name="PA" val="v5.2.7"/>
  <p:tag name="WHOLESPTYPE" val="Shape_SubTitle"/>
</p:tagLst>
</file>

<file path=ppt/tags/tag39.xml><?xml version="1.0" encoding="utf-8"?>
<p:tagLst xmlns:p="http://schemas.openxmlformats.org/presentationml/2006/main">
  <p:tag name="PA" val="v5.2.7"/>
  <p:tag name="WHOLESPTYPE" val="Shape_Other"/>
</p:tagLst>
</file>

<file path=ppt/tags/tag4.xml><?xml version="1.0" encoding="utf-8"?>
<p:tagLst xmlns:p="http://schemas.openxmlformats.org/presentationml/2006/main">
  <p:tag name="PA" val="v5.2.7"/>
  <p:tag name="WHOLESPTYPE" val="Shape_Pictire"/>
</p:tagLst>
</file>

<file path=ppt/tags/tag40.xml><?xml version="1.0" encoding="utf-8"?>
<p:tagLst xmlns:p="http://schemas.openxmlformats.org/presentationml/2006/main">
  <p:tag name="PA" val="v5.2.7"/>
</p:tagLst>
</file>

<file path=ppt/tags/tag41.xml><?xml version="1.0" encoding="utf-8"?>
<p:tagLst xmlns:p="http://schemas.openxmlformats.org/presentationml/2006/main">
  <p:tag name="PA" val="v5.2.7"/>
</p:tagLst>
</file>

<file path=ppt/tags/tag42.xml><?xml version="1.0" encoding="utf-8"?>
<p:tagLst xmlns:p="http://schemas.openxmlformats.org/presentationml/2006/main">
  <p:tag name="PA" val="v5.2.7"/>
</p:tagLst>
</file>

<file path=ppt/tags/tag43.xml><?xml version="1.0" encoding="utf-8"?>
<p:tagLst xmlns:p="http://schemas.openxmlformats.org/presentationml/2006/main">
  <p:tag name="PA" val="v5.2.7"/>
</p:tagLst>
</file>

<file path=ppt/tags/tag44.xml><?xml version="1.0" encoding="utf-8"?>
<p:tagLst xmlns:p="http://schemas.openxmlformats.org/presentationml/2006/main">
  <p:tag name="PA" val="v5.2.7"/>
</p:tagLst>
</file>

<file path=ppt/tags/tag45.xml><?xml version="1.0" encoding="utf-8"?>
<p:tagLst xmlns:p="http://schemas.openxmlformats.org/presentationml/2006/main">
  <p:tag name="PA" val="v5.2.7"/>
</p:tagLst>
</file>

<file path=ppt/tags/tag46.xml><?xml version="1.0" encoding="utf-8"?>
<p:tagLst xmlns:p="http://schemas.openxmlformats.org/presentationml/2006/main">
  <p:tag name="PA" val="v5.2.7"/>
  <p:tag name="WHOLESPTYPE" val="Shape_Other"/>
</p:tagLst>
</file>

<file path=ppt/tags/tag47.xml><?xml version="1.0" encoding="utf-8"?>
<p:tagLst xmlns:p="http://schemas.openxmlformats.org/presentationml/2006/main">
  <p:tag name="PA" val="v5.2.7"/>
</p:tagLst>
</file>

<file path=ppt/tags/tag48.xml><?xml version="1.0" encoding="utf-8"?>
<p:tagLst xmlns:p="http://schemas.openxmlformats.org/presentationml/2006/main">
  <p:tag name="PA" val="v5.2.7"/>
</p:tagLst>
</file>

<file path=ppt/tags/tag49.xml><?xml version="1.0" encoding="utf-8"?>
<p:tagLst xmlns:p="http://schemas.openxmlformats.org/presentationml/2006/main">
  <p:tag name="PA" val="v5.2.7"/>
</p:tagLst>
</file>

<file path=ppt/tags/tag5.xml><?xml version="1.0" encoding="utf-8"?>
<p:tagLst xmlns:p="http://schemas.openxmlformats.org/presentationml/2006/main">
  <p:tag name="LINKREPLACED" val="True"/>
  <p:tag name="RESOURCELIBID_LIB" val="308831"/>
  <p:tag name="WHOLEPAGETYPE" val="Page_Head"/>
</p:tagLst>
</file>

<file path=ppt/tags/tag50.xml><?xml version="1.0" encoding="utf-8"?>
<p:tagLst xmlns:p="http://schemas.openxmlformats.org/presentationml/2006/main">
  <p:tag name="PA" val="v5.2.7"/>
</p:tagLst>
</file>

<file path=ppt/tags/tag51.xml><?xml version="1.0" encoding="utf-8"?>
<p:tagLst xmlns:p="http://schemas.openxmlformats.org/presentationml/2006/main">
  <p:tag name="PA" val="v5.2.7"/>
</p:tagLst>
</file>

<file path=ppt/tags/tag52.xml><?xml version="1.0" encoding="utf-8"?>
<p:tagLst xmlns:p="http://schemas.openxmlformats.org/presentationml/2006/main">
  <p:tag name="PA" val="v5.2.7"/>
</p:tagLst>
</file>

<file path=ppt/tags/tag53.xml><?xml version="1.0" encoding="utf-8"?>
<p:tagLst xmlns:p="http://schemas.openxmlformats.org/presentationml/2006/main">
  <p:tag name="LINKREPLACED" val="True"/>
  <p:tag name="RESOURCELIBID_LIB" val="308831"/>
  <p:tag name="WHOLEPAGETYPE" val="Page_Head"/>
</p:tagLst>
</file>

<file path=ppt/tags/tag54.xml><?xml version="1.0" encoding="utf-8"?>
<p:tagLst xmlns:p="http://schemas.openxmlformats.org/presentationml/2006/main">
  <p:tag name="RESOURCELIBID_PRE" val="308831"/>
</p:tagLst>
</file>

<file path=ppt/tags/tag6.xml><?xml version="1.0" encoding="utf-8"?>
<p:tagLst xmlns:p="http://schemas.openxmlformats.org/presentationml/2006/main">
  <p:tag name="PA" val="v5.2.7"/>
  <p:tag name="WHOLESPTYPE" val="Shape_BakcGround"/>
</p:tagLst>
</file>

<file path=ppt/tags/tag7.xml><?xml version="1.0" encoding="utf-8"?>
<p:tagLst xmlns:p="http://schemas.openxmlformats.org/presentationml/2006/main">
  <p:tag name="PA" val="v5.2.7"/>
  <p:tag name="WHOLESPTYPE" val="Shape_SubTitle"/>
  <p:tag name="RESOURCELIBID_ANIM" val="512"/>
</p:tagLst>
</file>

<file path=ppt/tags/tag8.xml><?xml version="1.0" encoding="utf-8"?>
<p:tagLst xmlns:p="http://schemas.openxmlformats.org/presentationml/2006/main">
  <p:tag name="PA" val="v5.2.7"/>
  <p:tag name="WHOLESPTYPE" val="Shape_Text"/>
  <p:tag name="RESOURCELIBID_ANIM" val="512"/>
</p:tagLst>
</file>

<file path=ppt/tags/tag9.xml><?xml version="1.0" encoding="utf-8"?>
<p:tagLst xmlns:p="http://schemas.openxmlformats.org/presentationml/2006/main">
  <p:tag name="RESOURCELIBID_LIB" val="308831"/>
  <p:tag name="WHOLEPAGETYPE" val="Page_Head"/>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0cqqcca">
      <a:majorFont>
        <a:latin typeface="Calibri"/>
        <a:ea typeface="Calibri"/>
        <a:cs typeface=""/>
      </a:majorFont>
      <a:minorFont>
        <a:latin typeface="Calibri"/>
        <a:ea typeface="Calibr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5147</Words>
  <Application>WPS Presentation</Application>
  <PresentationFormat>宽屏</PresentationFormat>
  <Paragraphs>86</Paragraphs>
  <Slides>10</Slides>
  <Notes>20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10</vt:i4>
      </vt:variant>
    </vt:vector>
  </HeadingPairs>
  <TitlesOfParts>
    <vt:vector size="23" baseType="lpstr">
      <vt:lpstr>Arial</vt:lpstr>
      <vt:lpstr>SimSun</vt:lpstr>
      <vt:lpstr>Wingdings</vt:lpstr>
      <vt:lpstr>Calibri</vt:lpstr>
      <vt:lpstr>Microsoft YaHei</vt:lpstr>
      <vt:lpstr>Arial Unicode MS</vt:lpstr>
      <vt:lpstr>等线</vt:lpstr>
      <vt:lpstr>Times New Roman</vt:lpstr>
      <vt:lpstr>Wingdings</vt:lpstr>
      <vt:lpstr>Times New Roman</vt:lpstr>
      <vt:lpstr>Playfair Display</vt:lpstr>
      <vt:lpstr>Playfair Display</vt:lpstr>
      <vt:lpstr>Office 主题​​</vt:lpstr>
      <vt:lpstr>Automatic Railway Crossing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kruthik</cp:lastModifiedBy>
  <cp:revision>53</cp:revision>
  <dcterms:created xsi:type="dcterms:W3CDTF">2018-11-16T10:24:00Z</dcterms:created>
  <dcterms:modified xsi:type="dcterms:W3CDTF">2022-06-23T20:26:08Z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46E45A0F2C404CF1937301221996AFCE</vt:lpwstr>
  </property>
  <property fmtid="{D5CDD505-2E9C-101B-9397-08002B2CF9AE}" pid="3" name="KSOProductBuildVer">
    <vt:lpwstr>1033-11.2.0.9922</vt:lpwstr>
  </property>
</Properties>
</file>

<file path=docProps/thumbnail.jpeg>
</file>